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2"/>
  </p:notesMasterIdLst>
  <p:handoutMasterIdLst>
    <p:handoutMasterId r:id="rId93"/>
  </p:handoutMasterIdLst>
  <p:sldIdLst>
    <p:sldId id="336" r:id="rId2"/>
    <p:sldId id="337" r:id="rId3"/>
    <p:sldId id="484" r:id="rId4"/>
    <p:sldId id="446" r:id="rId5"/>
    <p:sldId id="447" r:id="rId6"/>
    <p:sldId id="448" r:id="rId7"/>
    <p:sldId id="463" r:id="rId8"/>
    <p:sldId id="485" r:id="rId9"/>
    <p:sldId id="487" r:id="rId10"/>
    <p:sldId id="491" r:id="rId11"/>
    <p:sldId id="492" r:id="rId12"/>
    <p:sldId id="493" r:id="rId13"/>
    <p:sldId id="494" r:id="rId14"/>
    <p:sldId id="495" r:id="rId15"/>
    <p:sldId id="496" r:id="rId16"/>
    <p:sldId id="482" r:id="rId17"/>
    <p:sldId id="431" r:id="rId18"/>
    <p:sldId id="444" r:id="rId19"/>
    <p:sldId id="445" r:id="rId20"/>
    <p:sldId id="481" r:id="rId21"/>
    <p:sldId id="547" r:id="rId22"/>
    <p:sldId id="450" r:id="rId23"/>
    <p:sldId id="543" r:id="rId24"/>
    <p:sldId id="544" r:id="rId25"/>
    <p:sldId id="546" r:id="rId26"/>
    <p:sldId id="435" r:id="rId27"/>
    <p:sldId id="497" r:id="rId28"/>
    <p:sldId id="498" r:id="rId29"/>
    <p:sldId id="499" r:id="rId30"/>
    <p:sldId id="500" r:id="rId31"/>
    <p:sldId id="501" r:id="rId32"/>
    <p:sldId id="502" r:id="rId33"/>
    <p:sldId id="503" r:id="rId34"/>
    <p:sldId id="504" r:id="rId35"/>
    <p:sldId id="452" r:id="rId36"/>
    <p:sldId id="505" r:id="rId37"/>
    <p:sldId id="453" r:id="rId38"/>
    <p:sldId id="474" r:id="rId39"/>
    <p:sldId id="554" r:id="rId40"/>
    <p:sldId id="454" r:id="rId41"/>
    <p:sldId id="455" r:id="rId42"/>
    <p:sldId id="477" r:id="rId43"/>
    <p:sldId id="478" r:id="rId44"/>
    <p:sldId id="456" r:id="rId45"/>
    <p:sldId id="459" r:id="rId46"/>
    <p:sldId id="460" r:id="rId47"/>
    <p:sldId id="461" r:id="rId48"/>
    <p:sldId id="462" r:id="rId49"/>
    <p:sldId id="464" r:id="rId50"/>
    <p:sldId id="465" r:id="rId51"/>
    <p:sldId id="466" r:id="rId52"/>
    <p:sldId id="467" r:id="rId53"/>
    <p:sldId id="468" r:id="rId54"/>
    <p:sldId id="469" r:id="rId55"/>
    <p:sldId id="470" r:id="rId56"/>
    <p:sldId id="471" r:id="rId57"/>
    <p:sldId id="472" r:id="rId58"/>
    <p:sldId id="473" r:id="rId59"/>
    <p:sldId id="506" r:id="rId60"/>
    <p:sldId id="551" r:id="rId61"/>
    <p:sldId id="437" r:id="rId62"/>
    <p:sldId id="507" r:id="rId63"/>
    <p:sldId id="509" r:id="rId64"/>
    <p:sldId id="510" r:id="rId65"/>
    <p:sldId id="511" r:id="rId66"/>
    <p:sldId id="513" r:id="rId67"/>
    <p:sldId id="512" r:id="rId68"/>
    <p:sldId id="514" r:id="rId69"/>
    <p:sldId id="521" r:id="rId70"/>
    <p:sldId id="515" r:id="rId71"/>
    <p:sldId id="522" r:id="rId72"/>
    <p:sldId id="518" r:id="rId73"/>
    <p:sldId id="523" r:id="rId74"/>
    <p:sldId id="519" r:id="rId75"/>
    <p:sldId id="520" r:id="rId76"/>
    <p:sldId id="537" r:id="rId77"/>
    <p:sldId id="541" r:id="rId78"/>
    <p:sldId id="542" r:id="rId79"/>
    <p:sldId id="539" r:id="rId80"/>
    <p:sldId id="524" r:id="rId81"/>
    <p:sldId id="525" r:id="rId82"/>
    <p:sldId id="538" r:id="rId83"/>
    <p:sldId id="527" r:id="rId84"/>
    <p:sldId id="530" r:id="rId85"/>
    <p:sldId id="528" r:id="rId86"/>
    <p:sldId id="531" r:id="rId87"/>
    <p:sldId id="532" r:id="rId88"/>
    <p:sldId id="553" r:id="rId89"/>
    <p:sldId id="533" r:id="rId90"/>
    <p:sldId id="556" r:id="rId91"/>
  </p:sldIdLst>
  <p:sldSz cx="9144000" cy="6858000" type="screen4x3"/>
  <p:notesSz cx="6797675" cy="9928225"/>
  <p:defaultTextStyle>
    <a:defPPr>
      <a:defRPr lang="sr-Latn-CS"/>
    </a:defPPr>
    <a:lvl1pPr algn="l" rtl="0" fontAlgn="base">
      <a:spcBef>
        <a:spcPct val="0"/>
      </a:spcBef>
      <a:spcAft>
        <a:spcPct val="0"/>
      </a:spcAft>
      <a:defRPr kern="1200">
        <a:solidFill>
          <a:schemeClr val="tx1"/>
        </a:solidFill>
        <a:latin typeface="Calibri" pitchFamily="34" charset="0"/>
        <a:ea typeface="+mn-ea"/>
        <a:cs typeface="Arial" charset="0"/>
      </a:defRPr>
    </a:lvl1pPr>
    <a:lvl2pPr marL="457200" algn="l" rtl="0" fontAlgn="base">
      <a:spcBef>
        <a:spcPct val="0"/>
      </a:spcBef>
      <a:spcAft>
        <a:spcPct val="0"/>
      </a:spcAft>
      <a:defRPr kern="1200">
        <a:solidFill>
          <a:schemeClr val="tx1"/>
        </a:solidFill>
        <a:latin typeface="Calibri" pitchFamily="34" charset="0"/>
        <a:ea typeface="+mn-ea"/>
        <a:cs typeface="Arial" charset="0"/>
      </a:defRPr>
    </a:lvl2pPr>
    <a:lvl3pPr marL="914400" algn="l" rtl="0" fontAlgn="base">
      <a:spcBef>
        <a:spcPct val="0"/>
      </a:spcBef>
      <a:spcAft>
        <a:spcPct val="0"/>
      </a:spcAft>
      <a:defRPr kern="1200">
        <a:solidFill>
          <a:schemeClr val="tx1"/>
        </a:solidFill>
        <a:latin typeface="Calibri" pitchFamily="34" charset="0"/>
        <a:ea typeface="+mn-ea"/>
        <a:cs typeface="Arial" charset="0"/>
      </a:defRPr>
    </a:lvl3pPr>
    <a:lvl4pPr marL="1371600" algn="l" rtl="0" fontAlgn="base">
      <a:spcBef>
        <a:spcPct val="0"/>
      </a:spcBef>
      <a:spcAft>
        <a:spcPct val="0"/>
      </a:spcAft>
      <a:defRPr kern="1200">
        <a:solidFill>
          <a:schemeClr val="tx1"/>
        </a:solidFill>
        <a:latin typeface="Calibri" pitchFamily="34" charset="0"/>
        <a:ea typeface="+mn-ea"/>
        <a:cs typeface="Arial" charset="0"/>
      </a:defRPr>
    </a:lvl4pPr>
    <a:lvl5pPr marL="1828800" algn="l" rtl="0" fontAlgn="base">
      <a:spcBef>
        <a:spcPct val="0"/>
      </a:spcBef>
      <a:spcAft>
        <a:spcPct val="0"/>
      </a:spcAft>
      <a:defRPr kern="1200">
        <a:solidFill>
          <a:schemeClr val="tx1"/>
        </a:solidFill>
        <a:latin typeface="Calibri" pitchFamily="34" charset="0"/>
        <a:ea typeface="+mn-ea"/>
        <a:cs typeface="Arial" charset="0"/>
      </a:defRPr>
    </a:lvl5pPr>
    <a:lvl6pPr marL="2286000" algn="l" defTabSz="914400" rtl="0" eaLnBrk="1" latinLnBrk="0" hangingPunct="1">
      <a:defRPr kern="1200">
        <a:solidFill>
          <a:schemeClr val="tx1"/>
        </a:solidFill>
        <a:latin typeface="Calibri" pitchFamily="34" charset="0"/>
        <a:ea typeface="+mn-ea"/>
        <a:cs typeface="Arial" charset="0"/>
      </a:defRPr>
    </a:lvl6pPr>
    <a:lvl7pPr marL="2743200" algn="l" defTabSz="914400" rtl="0" eaLnBrk="1" latinLnBrk="0" hangingPunct="1">
      <a:defRPr kern="1200">
        <a:solidFill>
          <a:schemeClr val="tx1"/>
        </a:solidFill>
        <a:latin typeface="Calibri" pitchFamily="34" charset="0"/>
        <a:ea typeface="+mn-ea"/>
        <a:cs typeface="Arial" charset="0"/>
      </a:defRPr>
    </a:lvl7pPr>
    <a:lvl8pPr marL="3200400" algn="l" defTabSz="914400" rtl="0" eaLnBrk="1" latinLnBrk="0" hangingPunct="1">
      <a:defRPr kern="1200">
        <a:solidFill>
          <a:schemeClr val="tx1"/>
        </a:solidFill>
        <a:latin typeface="Calibri" pitchFamily="34" charset="0"/>
        <a:ea typeface="+mn-ea"/>
        <a:cs typeface="Arial" charset="0"/>
      </a:defRPr>
    </a:lvl8pPr>
    <a:lvl9pPr marL="3657600" algn="l" defTabSz="914400" rtl="0" eaLnBrk="1" latinLnBrk="0" hangingPunct="1">
      <a:defRPr kern="1200">
        <a:solidFill>
          <a:schemeClr val="tx1"/>
        </a:solidFill>
        <a:latin typeface="Calibri" pitchFamily="34"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FF3300"/>
    <a:srgbClr val="4F9751"/>
    <a:srgbClr val="1F497D"/>
    <a:srgbClr val="696969"/>
    <a:srgbClr val="B2B2B2"/>
    <a:srgbClr val="FFFF00"/>
    <a:srgbClr val="009900"/>
    <a:srgbClr val="C0C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18" autoAdjust="0"/>
    <p:restoredTop sz="94041" autoAdjust="0"/>
  </p:normalViewPr>
  <p:slideViewPr>
    <p:cSldViewPr snapToGrid="0">
      <p:cViewPr varScale="1">
        <p:scale>
          <a:sx n="108" d="100"/>
          <a:sy n="108" d="100"/>
        </p:scale>
        <p:origin x="1698"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viewProps" Target="view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hr-BA"/>
          </a:p>
        </p:txBody>
      </p:sp>
      <p:sp>
        <p:nvSpPr>
          <p:cNvPr id="3" name="Date Placeholder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93552F7D-F668-40F4-A3F7-BD01974A0E9D}" type="datetimeFigureOut">
              <a:rPr lang="hr-BA" smtClean="0"/>
              <a:t>21.05.2018.</a:t>
            </a:fld>
            <a:endParaRPr lang="hr-BA"/>
          </a:p>
        </p:txBody>
      </p:sp>
      <p:sp>
        <p:nvSpPr>
          <p:cNvPr id="4" name="Footer Placeholder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hr-BA"/>
          </a:p>
        </p:txBody>
      </p:sp>
      <p:sp>
        <p:nvSpPr>
          <p:cNvPr id="5" name="Slide Number Placeholder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A59C745E-01D7-4B19-AF03-5A6D0FCA910D}" type="slidenum">
              <a:rPr lang="hr-BA" smtClean="0"/>
              <a:t>‹#›</a:t>
            </a:fld>
            <a:endParaRPr lang="hr-BA"/>
          </a:p>
        </p:txBody>
      </p:sp>
    </p:spTree>
    <p:extLst>
      <p:ext uri="{BB962C8B-B14F-4D97-AF65-F5344CB8AC3E}">
        <p14:creationId xmlns:p14="http://schemas.microsoft.com/office/powerpoint/2010/main" val="77663245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5.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7.png>
</file>

<file path=ppt/media/image38.png>
</file>

<file path=ppt/media/image39.png>
</file>

<file path=ppt/media/image4.png>
</file>

<file path=ppt/media/image40.png>
</file>

<file path=ppt/media/image41.png>
</file>

<file path=ppt/media/image42.png>
</file>

<file path=ppt/media/image43.gif>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6411"/>
          </a:xfrm>
          <a:prstGeom prst="rect">
            <a:avLst/>
          </a:prstGeom>
        </p:spPr>
        <p:txBody>
          <a:bodyPr vert="horz" lIns="91440" tIns="45720" rIns="91440" bIns="45720" rtlCol="0"/>
          <a:lstStyle>
            <a:lvl1pPr algn="r">
              <a:defRPr sz="1200"/>
            </a:lvl1pPr>
          </a:lstStyle>
          <a:p>
            <a:fld id="{770BD311-196A-45E2-A9B8-227934A99DF1}" type="datetimeFigureOut">
              <a:rPr lang="en-US" smtClean="0"/>
              <a:t>5/21/2018</a:t>
            </a:fld>
            <a:endParaRPr lang="en-US"/>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430091"/>
            <a:ext cx="2945659" cy="49641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3" y="9430091"/>
            <a:ext cx="2945659" cy="496411"/>
          </a:xfrm>
          <a:prstGeom prst="rect">
            <a:avLst/>
          </a:prstGeom>
        </p:spPr>
        <p:txBody>
          <a:bodyPr vert="horz" lIns="91440" tIns="45720" rIns="91440" bIns="45720" rtlCol="0" anchor="b"/>
          <a:lstStyle>
            <a:lvl1pPr algn="r">
              <a:defRPr sz="1200"/>
            </a:lvl1pPr>
          </a:lstStyle>
          <a:p>
            <a:fld id="{F0282F69-6CD6-4349-8579-1B7D032BC079}" type="slidenum">
              <a:rPr lang="en-US" smtClean="0"/>
              <a:t>‹#›</a:t>
            </a:fld>
            <a:endParaRPr lang="en-US"/>
          </a:p>
        </p:txBody>
      </p:sp>
    </p:spTree>
    <p:extLst>
      <p:ext uri="{BB962C8B-B14F-4D97-AF65-F5344CB8AC3E}">
        <p14:creationId xmlns:p14="http://schemas.microsoft.com/office/powerpoint/2010/main" val="888686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7575" y="744538"/>
            <a:ext cx="4962525" cy="3722687"/>
          </a:xfrm>
        </p:spPr>
      </p:sp>
      <p:sp>
        <p:nvSpPr>
          <p:cNvPr id="3" name="Notes Placeholder 2"/>
          <p:cNvSpPr>
            <a:spLocks noGrp="1"/>
          </p:cNvSpPr>
          <p:nvPr>
            <p:ph type="body" idx="1"/>
          </p:nvPr>
        </p:nvSpPr>
        <p:spPr/>
        <p:txBody>
          <a:bodyPr/>
          <a:lstStyle/>
          <a:p>
            <a:endParaRPr lang="hr-HR"/>
          </a:p>
        </p:txBody>
      </p:sp>
      <p:sp>
        <p:nvSpPr>
          <p:cNvPr id="4" name="Slide Number Placeholder 3"/>
          <p:cNvSpPr>
            <a:spLocks noGrp="1"/>
          </p:cNvSpPr>
          <p:nvPr>
            <p:ph type="sldNum" sz="quarter" idx="10"/>
          </p:nvPr>
        </p:nvSpPr>
        <p:spPr/>
        <p:txBody>
          <a:bodyPr/>
          <a:lstStyle/>
          <a:p>
            <a:fld id="{8905BACC-D375-49FC-911B-EF24970D5446}" type="slidenum">
              <a:rPr lang="hr-HR" smtClean="0"/>
              <a:t>1</a:t>
            </a:fld>
            <a:endParaRPr lang="hr-HR"/>
          </a:p>
        </p:txBody>
      </p:sp>
    </p:spTree>
    <p:extLst>
      <p:ext uri="{BB962C8B-B14F-4D97-AF65-F5344CB8AC3E}">
        <p14:creationId xmlns:p14="http://schemas.microsoft.com/office/powerpoint/2010/main" val="38448599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67</a:t>
            </a:fld>
            <a:endParaRPr lang="en-US"/>
          </a:p>
        </p:txBody>
      </p:sp>
    </p:spTree>
    <p:extLst>
      <p:ext uri="{BB962C8B-B14F-4D97-AF65-F5344CB8AC3E}">
        <p14:creationId xmlns:p14="http://schemas.microsoft.com/office/powerpoint/2010/main" val="134153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68</a:t>
            </a:fld>
            <a:endParaRPr lang="en-US"/>
          </a:p>
        </p:txBody>
      </p:sp>
    </p:spTree>
    <p:extLst>
      <p:ext uri="{BB962C8B-B14F-4D97-AF65-F5344CB8AC3E}">
        <p14:creationId xmlns:p14="http://schemas.microsoft.com/office/powerpoint/2010/main" val="27789881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69</a:t>
            </a:fld>
            <a:endParaRPr lang="en-US"/>
          </a:p>
        </p:txBody>
      </p:sp>
    </p:spTree>
    <p:extLst>
      <p:ext uri="{BB962C8B-B14F-4D97-AF65-F5344CB8AC3E}">
        <p14:creationId xmlns:p14="http://schemas.microsoft.com/office/powerpoint/2010/main" val="15871667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70</a:t>
            </a:fld>
            <a:endParaRPr lang="en-US"/>
          </a:p>
        </p:txBody>
      </p:sp>
    </p:spTree>
    <p:extLst>
      <p:ext uri="{BB962C8B-B14F-4D97-AF65-F5344CB8AC3E}">
        <p14:creationId xmlns:p14="http://schemas.microsoft.com/office/powerpoint/2010/main" val="20715272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71</a:t>
            </a:fld>
            <a:endParaRPr lang="en-US"/>
          </a:p>
        </p:txBody>
      </p:sp>
    </p:spTree>
    <p:extLst>
      <p:ext uri="{BB962C8B-B14F-4D97-AF65-F5344CB8AC3E}">
        <p14:creationId xmlns:p14="http://schemas.microsoft.com/office/powerpoint/2010/main" val="244748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72</a:t>
            </a:fld>
            <a:endParaRPr lang="en-US"/>
          </a:p>
        </p:txBody>
      </p:sp>
    </p:spTree>
    <p:extLst>
      <p:ext uri="{BB962C8B-B14F-4D97-AF65-F5344CB8AC3E}">
        <p14:creationId xmlns:p14="http://schemas.microsoft.com/office/powerpoint/2010/main" val="14779805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73</a:t>
            </a:fld>
            <a:endParaRPr lang="en-US"/>
          </a:p>
        </p:txBody>
      </p:sp>
    </p:spTree>
    <p:extLst>
      <p:ext uri="{BB962C8B-B14F-4D97-AF65-F5344CB8AC3E}">
        <p14:creationId xmlns:p14="http://schemas.microsoft.com/office/powerpoint/2010/main" val="27532185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74</a:t>
            </a:fld>
            <a:endParaRPr lang="en-US"/>
          </a:p>
        </p:txBody>
      </p:sp>
    </p:spTree>
    <p:extLst>
      <p:ext uri="{BB962C8B-B14F-4D97-AF65-F5344CB8AC3E}">
        <p14:creationId xmlns:p14="http://schemas.microsoft.com/office/powerpoint/2010/main" val="11397205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75</a:t>
            </a:fld>
            <a:endParaRPr lang="en-US"/>
          </a:p>
        </p:txBody>
      </p:sp>
    </p:spTree>
    <p:extLst>
      <p:ext uri="{BB962C8B-B14F-4D97-AF65-F5344CB8AC3E}">
        <p14:creationId xmlns:p14="http://schemas.microsoft.com/office/powerpoint/2010/main" val="3486739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HR" dirty="0"/>
          </a:p>
        </p:txBody>
      </p:sp>
      <p:sp>
        <p:nvSpPr>
          <p:cNvPr id="4" name="Slide Number Placeholder 3"/>
          <p:cNvSpPr>
            <a:spLocks noGrp="1"/>
          </p:cNvSpPr>
          <p:nvPr>
            <p:ph type="sldNum" sz="quarter" idx="10"/>
          </p:nvPr>
        </p:nvSpPr>
        <p:spPr/>
        <p:txBody>
          <a:bodyPr/>
          <a:lstStyle/>
          <a:p>
            <a:fld id="{F0282F69-6CD6-4349-8579-1B7D032BC079}" type="slidenum">
              <a:rPr lang="en-US" smtClean="0"/>
              <a:t>23</a:t>
            </a:fld>
            <a:endParaRPr lang="en-US"/>
          </a:p>
        </p:txBody>
      </p:sp>
    </p:spTree>
    <p:extLst>
      <p:ext uri="{BB962C8B-B14F-4D97-AF65-F5344CB8AC3E}">
        <p14:creationId xmlns:p14="http://schemas.microsoft.com/office/powerpoint/2010/main" val="3353509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HR" dirty="0"/>
          </a:p>
        </p:txBody>
      </p:sp>
      <p:sp>
        <p:nvSpPr>
          <p:cNvPr id="4" name="Slide Number Placeholder 3"/>
          <p:cNvSpPr>
            <a:spLocks noGrp="1"/>
          </p:cNvSpPr>
          <p:nvPr>
            <p:ph type="sldNum" sz="quarter" idx="10"/>
          </p:nvPr>
        </p:nvSpPr>
        <p:spPr/>
        <p:txBody>
          <a:bodyPr/>
          <a:lstStyle/>
          <a:p>
            <a:fld id="{F0282F69-6CD6-4349-8579-1B7D032BC079}" type="slidenum">
              <a:rPr lang="en-US" smtClean="0"/>
              <a:t>24</a:t>
            </a:fld>
            <a:endParaRPr lang="en-US"/>
          </a:p>
        </p:txBody>
      </p:sp>
    </p:spTree>
    <p:extLst>
      <p:ext uri="{BB962C8B-B14F-4D97-AF65-F5344CB8AC3E}">
        <p14:creationId xmlns:p14="http://schemas.microsoft.com/office/powerpoint/2010/main" val="2847848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48</a:t>
            </a:fld>
            <a:endParaRPr lang="en-US"/>
          </a:p>
        </p:txBody>
      </p:sp>
    </p:spTree>
    <p:extLst>
      <p:ext uri="{BB962C8B-B14F-4D97-AF65-F5344CB8AC3E}">
        <p14:creationId xmlns:p14="http://schemas.microsoft.com/office/powerpoint/2010/main" val="3395548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49</a:t>
            </a:fld>
            <a:endParaRPr lang="en-US"/>
          </a:p>
        </p:txBody>
      </p:sp>
    </p:spTree>
    <p:extLst>
      <p:ext uri="{BB962C8B-B14F-4D97-AF65-F5344CB8AC3E}">
        <p14:creationId xmlns:p14="http://schemas.microsoft.com/office/powerpoint/2010/main" val="3602284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50</a:t>
            </a:fld>
            <a:endParaRPr lang="en-US"/>
          </a:p>
        </p:txBody>
      </p:sp>
    </p:spTree>
    <p:extLst>
      <p:ext uri="{BB962C8B-B14F-4D97-AF65-F5344CB8AC3E}">
        <p14:creationId xmlns:p14="http://schemas.microsoft.com/office/powerpoint/2010/main" val="1902358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51</a:t>
            </a:fld>
            <a:endParaRPr lang="en-US"/>
          </a:p>
        </p:txBody>
      </p:sp>
    </p:spTree>
    <p:extLst>
      <p:ext uri="{BB962C8B-B14F-4D97-AF65-F5344CB8AC3E}">
        <p14:creationId xmlns:p14="http://schemas.microsoft.com/office/powerpoint/2010/main" val="11747087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BA" dirty="0"/>
          </a:p>
        </p:txBody>
      </p:sp>
      <p:sp>
        <p:nvSpPr>
          <p:cNvPr id="4" name="Slide Number Placeholder 3"/>
          <p:cNvSpPr>
            <a:spLocks noGrp="1"/>
          </p:cNvSpPr>
          <p:nvPr>
            <p:ph type="sldNum" sz="quarter" idx="10"/>
          </p:nvPr>
        </p:nvSpPr>
        <p:spPr/>
        <p:txBody>
          <a:bodyPr/>
          <a:lstStyle/>
          <a:p>
            <a:fld id="{F0282F69-6CD6-4349-8579-1B7D032BC079}" type="slidenum">
              <a:rPr lang="en-US" smtClean="0"/>
              <a:t>52</a:t>
            </a:fld>
            <a:endParaRPr lang="en-US"/>
          </a:p>
        </p:txBody>
      </p:sp>
    </p:spTree>
    <p:extLst>
      <p:ext uri="{BB962C8B-B14F-4D97-AF65-F5344CB8AC3E}">
        <p14:creationId xmlns:p14="http://schemas.microsoft.com/office/powerpoint/2010/main" val="334680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r-HR" dirty="0"/>
          </a:p>
        </p:txBody>
      </p:sp>
      <p:sp>
        <p:nvSpPr>
          <p:cNvPr id="4" name="Slide Number Placeholder 3"/>
          <p:cNvSpPr>
            <a:spLocks noGrp="1"/>
          </p:cNvSpPr>
          <p:nvPr>
            <p:ph type="sldNum" sz="quarter" idx="10"/>
          </p:nvPr>
        </p:nvSpPr>
        <p:spPr/>
        <p:txBody>
          <a:bodyPr/>
          <a:lstStyle/>
          <a:p>
            <a:fld id="{F0282F69-6CD6-4349-8579-1B7D032BC079}" type="slidenum">
              <a:rPr lang="en-US" smtClean="0"/>
              <a:t>59</a:t>
            </a:fld>
            <a:endParaRPr lang="en-US"/>
          </a:p>
        </p:txBody>
      </p:sp>
    </p:spTree>
    <p:extLst>
      <p:ext uri="{BB962C8B-B14F-4D97-AF65-F5344CB8AC3E}">
        <p14:creationId xmlns:p14="http://schemas.microsoft.com/office/powerpoint/2010/main" val="2287009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hr-H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hr-HR"/>
          </a:p>
        </p:txBody>
      </p:sp>
      <p:sp>
        <p:nvSpPr>
          <p:cNvPr id="4" name="Date Placeholder 3"/>
          <p:cNvSpPr>
            <a:spLocks noGrp="1"/>
          </p:cNvSpPr>
          <p:nvPr>
            <p:ph type="dt" sz="half" idx="10"/>
          </p:nvPr>
        </p:nvSpPr>
        <p:spPr/>
        <p:txBody>
          <a:bodyPr/>
          <a:lstStyle>
            <a:lvl1pPr>
              <a:defRPr/>
            </a:lvl1pPr>
          </a:lstStyle>
          <a:p>
            <a:pPr>
              <a:defRPr/>
            </a:pPr>
            <a:fld id="{FA4E1E03-2D23-449B-8616-C14EE678BC82}"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A9DA49DB-6967-4B0E-AC43-751D0026E287}" type="slidenum">
              <a:rPr lang="hr-HR"/>
              <a:pPr>
                <a:defRPr/>
              </a:pPr>
              <a:t>‹#›</a:t>
            </a:fld>
            <a:endParaRPr lang="hr-HR"/>
          </a:p>
        </p:txBody>
      </p:sp>
    </p:spTree>
    <p:extLst>
      <p:ext uri="{BB962C8B-B14F-4D97-AF65-F5344CB8AC3E}">
        <p14:creationId xmlns:p14="http://schemas.microsoft.com/office/powerpoint/2010/main" val="948758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r-H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Date Placeholder 3"/>
          <p:cNvSpPr>
            <a:spLocks noGrp="1"/>
          </p:cNvSpPr>
          <p:nvPr>
            <p:ph type="dt" sz="half" idx="10"/>
          </p:nvPr>
        </p:nvSpPr>
        <p:spPr/>
        <p:txBody>
          <a:bodyPr/>
          <a:lstStyle>
            <a:lvl1pPr>
              <a:defRPr/>
            </a:lvl1pPr>
          </a:lstStyle>
          <a:p>
            <a:pPr>
              <a:defRPr/>
            </a:pPr>
            <a:fld id="{ED98EF88-292B-4FD5-8834-A1687B7D05A1}"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CA552E65-0A7B-4394-AAA6-8E4129BBACCC}" type="slidenum">
              <a:rPr lang="hr-HR"/>
              <a:pPr>
                <a:defRPr/>
              </a:pPr>
              <a:t>‹#›</a:t>
            </a:fld>
            <a:endParaRPr lang="hr-HR"/>
          </a:p>
        </p:txBody>
      </p:sp>
    </p:spTree>
    <p:extLst>
      <p:ext uri="{BB962C8B-B14F-4D97-AF65-F5344CB8AC3E}">
        <p14:creationId xmlns:p14="http://schemas.microsoft.com/office/powerpoint/2010/main" val="205511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hr-H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Date Placeholder 3"/>
          <p:cNvSpPr>
            <a:spLocks noGrp="1"/>
          </p:cNvSpPr>
          <p:nvPr>
            <p:ph type="dt" sz="half" idx="10"/>
          </p:nvPr>
        </p:nvSpPr>
        <p:spPr/>
        <p:txBody>
          <a:bodyPr/>
          <a:lstStyle>
            <a:lvl1pPr>
              <a:defRPr/>
            </a:lvl1pPr>
          </a:lstStyle>
          <a:p>
            <a:pPr>
              <a:defRPr/>
            </a:pPr>
            <a:fld id="{6E85AE5B-885A-4E70-81C1-2BD9B9F994F9}"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2620264E-E2D6-4587-8C0A-E6FC1BC8083D}" type="slidenum">
              <a:rPr lang="hr-HR"/>
              <a:pPr>
                <a:defRPr/>
              </a:pPr>
              <a:t>‹#›</a:t>
            </a:fld>
            <a:endParaRPr lang="hr-HR"/>
          </a:p>
        </p:txBody>
      </p:sp>
    </p:spTree>
    <p:extLst>
      <p:ext uri="{BB962C8B-B14F-4D97-AF65-F5344CB8AC3E}">
        <p14:creationId xmlns:p14="http://schemas.microsoft.com/office/powerpoint/2010/main" val="2511802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r-H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Date Placeholder 3"/>
          <p:cNvSpPr>
            <a:spLocks noGrp="1"/>
          </p:cNvSpPr>
          <p:nvPr>
            <p:ph type="dt" sz="half" idx="10"/>
          </p:nvPr>
        </p:nvSpPr>
        <p:spPr/>
        <p:txBody>
          <a:bodyPr/>
          <a:lstStyle>
            <a:lvl1pPr>
              <a:defRPr/>
            </a:lvl1pPr>
          </a:lstStyle>
          <a:p>
            <a:pPr>
              <a:defRPr/>
            </a:pPr>
            <a:fld id="{E98EBB73-B78F-45DD-BF06-7B90B73175E1}"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60743F40-157C-4097-B33E-49A278C4E3AD}" type="slidenum">
              <a:rPr lang="hr-HR"/>
              <a:pPr>
                <a:defRPr/>
              </a:pPr>
              <a:t>‹#›</a:t>
            </a:fld>
            <a:endParaRPr lang="hr-HR"/>
          </a:p>
        </p:txBody>
      </p:sp>
    </p:spTree>
    <p:extLst>
      <p:ext uri="{BB962C8B-B14F-4D97-AF65-F5344CB8AC3E}">
        <p14:creationId xmlns:p14="http://schemas.microsoft.com/office/powerpoint/2010/main" val="479041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hr-H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0A6E5114-5D7D-4AF6-9746-6B0DDD3425A9}"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C4BAD9FF-E165-46B8-81D5-6DA4411175F8}" type="slidenum">
              <a:rPr lang="hr-HR"/>
              <a:pPr>
                <a:defRPr/>
              </a:pPr>
              <a:t>‹#›</a:t>
            </a:fld>
            <a:endParaRPr lang="hr-HR"/>
          </a:p>
        </p:txBody>
      </p:sp>
    </p:spTree>
    <p:extLst>
      <p:ext uri="{BB962C8B-B14F-4D97-AF65-F5344CB8AC3E}">
        <p14:creationId xmlns:p14="http://schemas.microsoft.com/office/powerpoint/2010/main" val="1276460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r-H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5" name="Date Placeholder 3"/>
          <p:cNvSpPr>
            <a:spLocks noGrp="1"/>
          </p:cNvSpPr>
          <p:nvPr>
            <p:ph type="dt" sz="half" idx="10"/>
          </p:nvPr>
        </p:nvSpPr>
        <p:spPr/>
        <p:txBody>
          <a:bodyPr/>
          <a:lstStyle>
            <a:lvl1pPr>
              <a:defRPr/>
            </a:lvl1pPr>
          </a:lstStyle>
          <a:p>
            <a:pPr>
              <a:defRPr/>
            </a:pPr>
            <a:fld id="{A26E151B-80B0-4BD5-BC65-DEFB5EDEADBA}" type="datetimeFigureOut">
              <a:rPr lang="hr-HR"/>
              <a:pPr>
                <a:defRPr/>
              </a:pPr>
              <a:t>21.5.2018.</a:t>
            </a:fld>
            <a:endParaRPr lang="hr-HR"/>
          </a:p>
        </p:txBody>
      </p:sp>
      <p:sp>
        <p:nvSpPr>
          <p:cNvPr id="6" name="Footer Placeholder 4"/>
          <p:cNvSpPr>
            <a:spLocks noGrp="1"/>
          </p:cNvSpPr>
          <p:nvPr>
            <p:ph type="ftr" sz="quarter" idx="11"/>
          </p:nvPr>
        </p:nvSpPr>
        <p:spPr/>
        <p:txBody>
          <a:bodyPr/>
          <a:lstStyle>
            <a:lvl1pPr>
              <a:defRPr/>
            </a:lvl1pPr>
          </a:lstStyle>
          <a:p>
            <a:pPr>
              <a:defRPr/>
            </a:pPr>
            <a:endParaRPr lang="hr-HR"/>
          </a:p>
        </p:txBody>
      </p:sp>
      <p:sp>
        <p:nvSpPr>
          <p:cNvPr id="7" name="Slide Number Placeholder 5"/>
          <p:cNvSpPr>
            <a:spLocks noGrp="1"/>
          </p:cNvSpPr>
          <p:nvPr>
            <p:ph type="sldNum" sz="quarter" idx="12"/>
          </p:nvPr>
        </p:nvSpPr>
        <p:spPr/>
        <p:txBody>
          <a:bodyPr/>
          <a:lstStyle>
            <a:lvl1pPr>
              <a:defRPr/>
            </a:lvl1pPr>
          </a:lstStyle>
          <a:p>
            <a:pPr>
              <a:defRPr/>
            </a:pPr>
            <a:fld id="{76367100-B09E-411F-9EA7-1DDCB864CBD8}" type="slidenum">
              <a:rPr lang="hr-HR"/>
              <a:pPr>
                <a:defRPr/>
              </a:pPr>
              <a:t>‹#›</a:t>
            </a:fld>
            <a:endParaRPr lang="hr-HR"/>
          </a:p>
        </p:txBody>
      </p:sp>
    </p:spTree>
    <p:extLst>
      <p:ext uri="{BB962C8B-B14F-4D97-AF65-F5344CB8AC3E}">
        <p14:creationId xmlns:p14="http://schemas.microsoft.com/office/powerpoint/2010/main" val="2312186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hr-H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7" name="Date Placeholder 3"/>
          <p:cNvSpPr>
            <a:spLocks noGrp="1"/>
          </p:cNvSpPr>
          <p:nvPr>
            <p:ph type="dt" sz="half" idx="10"/>
          </p:nvPr>
        </p:nvSpPr>
        <p:spPr/>
        <p:txBody>
          <a:bodyPr/>
          <a:lstStyle>
            <a:lvl1pPr>
              <a:defRPr/>
            </a:lvl1pPr>
          </a:lstStyle>
          <a:p>
            <a:pPr>
              <a:defRPr/>
            </a:pPr>
            <a:fld id="{3827BD7F-8C17-4B89-99E5-0D3D10127432}" type="datetimeFigureOut">
              <a:rPr lang="hr-HR"/>
              <a:pPr>
                <a:defRPr/>
              </a:pPr>
              <a:t>21.5.2018.</a:t>
            </a:fld>
            <a:endParaRPr lang="hr-HR"/>
          </a:p>
        </p:txBody>
      </p:sp>
      <p:sp>
        <p:nvSpPr>
          <p:cNvPr id="8" name="Footer Placeholder 4"/>
          <p:cNvSpPr>
            <a:spLocks noGrp="1"/>
          </p:cNvSpPr>
          <p:nvPr>
            <p:ph type="ftr" sz="quarter" idx="11"/>
          </p:nvPr>
        </p:nvSpPr>
        <p:spPr/>
        <p:txBody>
          <a:bodyPr/>
          <a:lstStyle>
            <a:lvl1pPr>
              <a:defRPr/>
            </a:lvl1pPr>
          </a:lstStyle>
          <a:p>
            <a:pPr>
              <a:defRPr/>
            </a:pPr>
            <a:endParaRPr lang="hr-HR"/>
          </a:p>
        </p:txBody>
      </p:sp>
      <p:sp>
        <p:nvSpPr>
          <p:cNvPr id="9" name="Slide Number Placeholder 5"/>
          <p:cNvSpPr>
            <a:spLocks noGrp="1"/>
          </p:cNvSpPr>
          <p:nvPr>
            <p:ph type="sldNum" sz="quarter" idx="12"/>
          </p:nvPr>
        </p:nvSpPr>
        <p:spPr/>
        <p:txBody>
          <a:bodyPr/>
          <a:lstStyle>
            <a:lvl1pPr>
              <a:defRPr/>
            </a:lvl1pPr>
          </a:lstStyle>
          <a:p>
            <a:pPr>
              <a:defRPr/>
            </a:pPr>
            <a:fld id="{75F8A32B-3929-4234-A6A5-CD39D5EB939A}" type="slidenum">
              <a:rPr lang="hr-HR"/>
              <a:pPr>
                <a:defRPr/>
              </a:pPr>
              <a:t>‹#›</a:t>
            </a:fld>
            <a:endParaRPr lang="hr-HR"/>
          </a:p>
        </p:txBody>
      </p:sp>
    </p:spTree>
    <p:extLst>
      <p:ext uri="{BB962C8B-B14F-4D97-AF65-F5344CB8AC3E}">
        <p14:creationId xmlns:p14="http://schemas.microsoft.com/office/powerpoint/2010/main" val="1417887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r-HR"/>
          </a:p>
        </p:txBody>
      </p:sp>
      <p:sp>
        <p:nvSpPr>
          <p:cNvPr id="3" name="Date Placeholder 3"/>
          <p:cNvSpPr>
            <a:spLocks noGrp="1"/>
          </p:cNvSpPr>
          <p:nvPr>
            <p:ph type="dt" sz="half" idx="10"/>
          </p:nvPr>
        </p:nvSpPr>
        <p:spPr/>
        <p:txBody>
          <a:bodyPr/>
          <a:lstStyle>
            <a:lvl1pPr>
              <a:defRPr/>
            </a:lvl1pPr>
          </a:lstStyle>
          <a:p>
            <a:pPr>
              <a:defRPr/>
            </a:pPr>
            <a:fld id="{06C881A7-652E-40C7-A902-F6437C6A621D}" type="datetimeFigureOut">
              <a:rPr lang="hr-HR"/>
              <a:pPr>
                <a:defRPr/>
              </a:pPr>
              <a:t>21.5.2018.</a:t>
            </a:fld>
            <a:endParaRPr lang="hr-HR"/>
          </a:p>
        </p:txBody>
      </p:sp>
      <p:sp>
        <p:nvSpPr>
          <p:cNvPr id="4" name="Footer Placeholder 4"/>
          <p:cNvSpPr>
            <a:spLocks noGrp="1"/>
          </p:cNvSpPr>
          <p:nvPr>
            <p:ph type="ftr" sz="quarter" idx="11"/>
          </p:nvPr>
        </p:nvSpPr>
        <p:spPr/>
        <p:txBody>
          <a:bodyPr/>
          <a:lstStyle>
            <a:lvl1pPr>
              <a:defRPr/>
            </a:lvl1pPr>
          </a:lstStyle>
          <a:p>
            <a:pPr>
              <a:defRPr/>
            </a:pPr>
            <a:endParaRPr lang="hr-HR"/>
          </a:p>
        </p:txBody>
      </p:sp>
      <p:sp>
        <p:nvSpPr>
          <p:cNvPr id="5" name="Slide Number Placeholder 5"/>
          <p:cNvSpPr>
            <a:spLocks noGrp="1"/>
          </p:cNvSpPr>
          <p:nvPr>
            <p:ph type="sldNum" sz="quarter" idx="12"/>
          </p:nvPr>
        </p:nvSpPr>
        <p:spPr/>
        <p:txBody>
          <a:bodyPr/>
          <a:lstStyle>
            <a:lvl1pPr>
              <a:defRPr/>
            </a:lvl1pPr>
          </a:lstStyle>
          <a:p>
            <a:pPr>
              <a:defRPr/>
            </a:pPr>
            <a:fld id="{E1D93FFD-794A-4573-BD39-3E3A59F3948E}" type="slidenum">
              <a:rPr lang="hr-HR"/>
              <a:pPr>
                <a:defRPr/>
              </a:pPr>
              <a:t>‹#›</a:t>
            </a:fld>
            <a:endParaRPr lang="hr-HR"/>
          </a:p>
        </p:txBody>
      </p:sp>
    </p:spTree>
    <p:extLst>
      <p:ext uri="{BB962C8B-B14F-4D97-AF65-F5344CB8AC3E}">
        <p14:creationId xmlns:p14="http://schemas.microsoft.com/office/powerpoint/2010/main" val="4021949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C097B010-949B-4A93-B10D-CED45F8A8D5C}" type="datetimeFigureOut">
              <a:rPr lang="hr-HR"/>
              <a:pPr>
                <a:defRPr/>
              </a:pPr>
              <a:t>21.5.2018.</a:t>
            </a:fld>
            <a:endParaRPr lang="hr-HR"/>
          </a:p>
        </p:txBody>
      </p:sp>
      <p:sp>
        <p:nvSpPr>
          <p:cNvPr id="3" name="Footer Placeholder 4"/>
          <p:cNvSpPr>
            <a:spLocks noGrp="1"/>
          </p:cNvSpPr>
          <p:nvPr>
            <p:ph type="ftr" sz="quarter" idx="11"/>
          </p:nvPr>
        </p:nvSpPr>
        <p:spPr/>
        <p:txBody>
          <a:bodyPr/>
          <a:lstStyle>
            <a:lvl1pPr>
              <a:defRPr/>
            </a:lvl1pPr>
          </a:lstStyle>
          <a:p>
            <a:pPr>
              <a:defRPr/>
            </a:pPr>
            <a:endParaRPr lang="hr-HR"/>
          </a:p>
        </p:txBody>
      </p:sp>
      <p:sp>
        <p:nvSpPr>
          <p:cNvPr id="4" name="Slide Number Placeholder 5"/>
          <p:cNvSpPr>
            <a:spLocks noGrp="1"/>
          </p:cNvSpPr>
          <p:nvPr>
            <p:ph type="sldNum" sz="quarter" idx="12"/>
          </p:nvPr>
        </p:nvSpPr>
        <p:spPr/>
        <p:txBody>
          <a:bodyPr/>
          <a:lstStyle>
            <a:lvl1pPr>
              <a:defRPr/>
            </a:lvl1pPr>
          </a:lstStyle>
          <a:p>
            <a:pPr>
              <a:defRPr/>
            </a:pPr>
            <a:fld id="{FFA6BF07-6BC4-45A2-846C-A2F95AEB42B7}" type="slidenum">
              <a:rPr lang="hr-HR"/>
              <a:pPr>
                <a:defRPr/>
              </a:pPr>
              <a:t>‹#›</a:t>
            </a:fld>
            <a:endParaRPr lang="hr-HR"/>
          </a:p>
        </p:txBody>
      </p:sp>
    </p:spTree>
    <p:extLst>
      <p:ext uri="{BB962C8B-B14F-4D97-AF65-F5344CB8AC3E}">
        <p14:creationId xmlns:p14="http://schemas.microsoft.com/office/powerpoint/2010/main" val="1202700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hr-H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0F5DFA54-26AC-4D19-BB51-46115E534C24}" type="datetimeFigureOut">
              <a:rPr lang="hr-HR"/>
              <a:pPr>
                <a:defRPr/>
              </a:pPr>
              <a:t>21.5.2018.</a:t>
            </a:fld>
            <a:endParaRPr lang="hr-HR"/>
          </a:p>
        </p:txBody>
      </p:sp>
      <p:sp>
        <p:nvSpPr>
          <p:cNvPr id="6" name="Footer Placeholder 4"/>
          <p:cNvSpPr>
            <a:spLocks noGrp="1"/>
          </p:cNvSpPr>
          <p:nvPr>
            <p:ph type="ftr" sz="quarter" idx="11"/>
          </p:nvPr>
        </p:nvSpPr>
        <p:spPr/>
        <p:txBody>
          <a:bodyPr/>
          <a:lstStyle>
            <a:lvl1pPr>
              <a:defRPr/>
            </a:lvl1pPr>
          </a:lstStyle>
          <a:p>
            <a:pPr>
              <a:defRPr/>
            </a:pPr>
            <a:endParaRPr lang="hr-HR"/>
          </a:p>
        </p:txBody>
      </p:sp>
      <p:sp>
        <p:nvSpPr>
          <p:cNvPr id="7" name="Slide Number Placeholder 5"/>
          <p:cNvSpPr>
            <a:spLocks noGrp="1"/>
          </p:cNvSpPr>
          <p:nvPr>
            <p:ph type="sldNum" sz="quarter" idx="12"/>
          </p:nvPr>
        </p:nvSpPr>
        <p:spPr/>
        <p:txBody>
          <a:bodyPr/>
          <a:lstStyle>
            <a:lvl1pPr>
              <a:defRPr/>
            </a:lvl1pPr>
          </a:lstStyle>
          <a:p>
            <a:pPr>
              <a:defRPr/>
            </a:pPr>
            <a:fld id="{0A9E8B5B-C891-4A71-9723-7AAF03BC2970}" type="slidenum">
              <a:rPr lang="hr-HR"/>
              <a:pPr>
                <a:defRPr/>
              </a:pPr>
              <a:t>‹#›</a:t>
            </a:fld>
            <a:endParaRPr lang="hr-HR"/>
          </a:p>
        </p:txBody>
      </p:sp>
    </p:spTree>
    <p:extLst>
      <p:ext uri="{BB962C8B-B14F-4D97-AF65-F5344CB8AC3E}">
        <p14:creationId xmlns:p14="http://schemas.microsoft.com/office/powerpoint/2010/main" val="1173151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hr-H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hr-HR"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B05B8ECB-C1E4-4080-8F08-1C300240A8B7}" type="datetimeFigureOut">
              <a:rPr lang="hr-HR"/>
              <a:pPr>
                <a:defRPr/>
              </a:pPr>
              <a:t>21.5.2018.</a:t>
            </a:fld>
            <a:endParaRPr lang="hr-HR"/>
          </a:p>
        </p:txBody>
      </p:sp>
      <p:sp>
        <p:nvSpPr>
          <p:cNvPr id="6" name="Footer Placeholder 4"/>
          <p:cNvSpPr>
            <a:spLocks noGrp="1"/>
          </p:cNvSpPr>
          <p:nvPr>
            <p:ph type="ftr" sz="quarter" idx="11"/>
          </p:nvPr>
        </p:nvSpPr>
        <p:spPr/>
        <p:txBody>
          <a:bodyPr/>
          <a:lstStyle>
            <a:lvl1pPr>
              <a:defRPr/>
            </a:lvl1pPr>
          </a:lstStyle>
          <a:p>
            <a:pPr>
              <a:defRPr/>
            </a:pPr>
            <a:endParaRPr lang="hr-HR"/>
          </a:p>
        </p:txBody>
      </p:sp>
      <p:sp>
        <p:nvSpPr>
          <p:cNvPr id="7" name="Slide Number Placeholder 5"/>
          <p:cNvSpPr>
            <a:spLocks noGrp="1"/>
          </p:cNvSpPr>
          <p:nvPr>
            <p:ph type="sldNum" sz="quarter" idx="12"/>
          </p:nvPr>
        </p:nvSpPr>
        <p:spPr/>
        <p:txBody>
          <a:bodyPr/>
          <a:lstStyle>
            <a:lvl1pPr>
              <a:defRPr/>
            </a:lvl1pPr>
          </a:lstStyle>
          <a:p>
            <a:pPr>
              <a:defRPr/>
            </a:pPr>
            <a:fld id="{9E5DD575-CA7E-48E2-93AD-648CB6706CC3}" type="slidenum">
              <a:rPr lang="hr-HR"/>
              <a:pPr>
                <a:defRPr/>
              </a:pPr>
              <a:t>‹#›</a:t>
            </a:fld>
            <a:endParaRPr lang="hr-HR"/>
          </a:p>
        </p:txBody>
      </p:sp>
    </p:spTree>
    <p:extLst>
      <p:ext uri="{BB962C8B-B14F-4D97-AF65-F5344CB8AC3E}">
        <p14:creationId xmlns:p14="http://schemas.microsoft.com/office/powerpoint/2010/main" val="3918004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hr-HR" smtClean="0"/>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753474D1-9081-497D-8274-ABA530FB002C}" type="datetimeFigureOut">
              <a:rPr lang="hr-HR"/>
              <a:pPr>
                <a:defRPr/>
              </a:pPr>
              <a:t>21.5.2018.</a:t>
            </a:fld>
            <a:endParaRPr lang="hr-H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hr-H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CD486A0B-6466-44A0-A6B7-FAB9B128BBF1}" type="slidenum">
              <a:rPr lang="hr-HR"/>
              <a:pPr>
                <a:defRPr/>
              </a:pPr>
              <a:t>‹#›</a:t>
            </a:fld>
            <a:endParaRPr lang="hr-HR"/>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eur-lex.europa.eu/LexUriServ/LexUriServ.do?uri=OJ:L:2011:335:0086:0106:EN:PDF" TargetMode="Externa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emf"/><Relationship Id="rId4" Type="http://schemas.openxmlformats.org/officeDocument/2006/relationships/image" Target="../media/image10.jpeg"/></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2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2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3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iszz.azo.hr/iskzl/index.html" TargetMode="External"/><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4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4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9.png"/></Relationships>
</file>

<file path=ppt/slides/_rels/slide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8.png"/></Relationships>
</file>

<file path=ppt/slides/_rels/slide4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28.png"/></Relationships>
</file>

<file path=ppt/slides/_rels/slide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png"/><Relationship Id="rId4" Type="http://schemas.openxmlformats.org/officeDocument/2006/relationships/image" Target="../media/image10.jpeg"/></Relationships>
</file>

<file path=ppt/slides/_rels/slide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28.pn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28.png"/><Relationship Id="rId4" Type="http://schemas.openxmlformats.org/officeDocument/2006/relationships/image" Target="../media/image10.jpeg"/></Relationships>
</file>

<file path=ppt/slides/_rels/slide5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28.png"/><Relationship Id="rId4" Type="http://schemas.openxmlformats.org/officeDocument/2006/relationships/image" Target="../media/image10.jpeg"/></Relationships>
</file>

<file path=ppt/slides/_rels/slide5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28.png"/><Relationship Id="rId4" Type="http://schemas.openxmlformats.org/officeDocument/2006/relationships/image" Target="../media/image10.jpeg"/></Relationships>
</file>

<file path=ppt/slides/_rels/slide5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36.emf"/></Relationships>
</file>

<file path=ppt/slides/_rels/slide6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hyperlink" Target="http://iszz.azo.hr/iskzl/iSourceAppointment.htm" TargetMode="External"/><Relationship Id="rId7" Type="http://schemas.openxmlformats.org/officeDocument/2006/relationships/image" Target="../media/image10.jpeg"/><Relationship Id="rId2" Type="http://schemas.openxmlformats.org/officeDocument/2006/relationships/hyperlink" Target="http://iszz.azo.hr/iskzl/hPlan.htm" TargetMode="Externa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hyperlink" Target="http://iszz.azo.hr/iskzl/kMeasure.htm" TargetMode="External"/><Relationship Id="rId4" Type="http://schemas.openxmlformats.org/officeDocument/2006/relationships/hyperlink" Target="http://iszz.azo.hr/iskzl/jEvaluation.htm" TargetMode="External"/></Relationships>
</file>

<file path=ppt/slides/_rels/slide6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iszz.azo.hr/iskzl/hPlan.htm?id=5" TargetMode="External"/><Relationship Id="rId5" Type="http://schemas.openxmlformats.org/officeDocument/2006/relationships/image" Target="../media/image37.png"/><Relationship Id="rId4" Type="http://schemas.openxmlformats.org/officeDocument/2006/relationships/image" Target="../media/image10.jpeg"/></Relationships>
</file>

<file path=ppt/slides/_rels/slide6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6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hyperlink" Target="http://iszz.azo.hr/iskzl/iSourceAppointment.htm" TargetMode="Externa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hyperlink" Target="http://eeadmz1-cws-wp-air.azurewebsites.net/" TargetMode="External"/><Relationship Id="rId7" Type="http://schemas.openxmlformats.org/officeDocument/2006/relationships/image" Target="../media/image10.jpeg"/><Relationship Id="rId2" Type="http://schemas.openxmlformats.org/officeDocument/2006/relationships/hyperlink" Target="http://cdr.eionet.europa.eu/hr/eu/aqd" TargetMode="Externa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hyperlink" Target="mailto:aqipr.helpdesk@eionet.europa.eu" TargetMode="External"/><Relationship Id="rId4" Type="http://schemas.openxmlformats.org/officeDocument/2006/relationships/hyperlink" Target="https://www.eea.europa.eu/themes/air/dc" TargetMode="External"/></Relationships>
</file>

<file path=ppt/slides/_rels/slide7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7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39.png"/><Relationship Id="rId5" Type="http://schemas.openxmlformats.org/officeDocument/2006/relationships/hyperlink" Target="http://iszz.azo.hr/iskzl/jEvaluation.htm" TargetMode="External"/><Relationship Id="rId4" Type="http://schemas.openxmlformats.org/officeDocument/2006/relationships/image" Target="../media/image10.jpeg"/></Relationships>
</file>

<file path=ppt/slides/_rels/slide7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7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hyperlink" Target="http://iszz.azo.hr/iskzl/kMeasure.htm?id=6" TargetMode="External"/><Relationship Id="rId4" Type="http://schemas.openxmlformats.org/officeDocument/2006/relationships/image" Target="../media/image10.jpeg"/></Relationships>
</file>

<file path=ppt/slides/_rels/slide7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7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10.jpeg"/></Relationships>
</file>

<file path=ppt/slides/_rels/slide76.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43.gif"/><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42.png"/><Relationship Id="rId5" Type="http://schemas.openxmlformats.org/officeDocument/2006/relationships/hyperlink" Target="http://eeadmz1-cws-wp-air.azurewebsites.net/toolbox-for-e-reporting/repository/" TargetMode="External"/><Relationship Id="rId4" Type="http://schemas.openxmlformats.org/officeDocument/2006/relationships/hyperlink" Target="https://cdr.eionet.europa.eu/" TargetMode="External"/></Relationships>
</file>

<file path=ppt/slides/_rels/slide77.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10.jpeg"/><Relationship Id="rId7" Type="http://schemas.openxmlformats.org/officeDocument/2006/relationships/image" Target="../media/image44.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eeadmz1-cws-wp-air.azurewebsites.net/toolbox-for-e-reporting/repository/" TargetMode="External"/><Relationship Id="rId5" Type="http://schemas.openxmlformats.org/officeDocument/2006/relationships/hyperlink" Target="http://cdr.eionet.europa.eu/hr/eu/" TargetMode="External"/><Relationship Id="rId4" Type="http://schemas.openxmlformats.org/officeDocument/2006/relationships/hyperlink" Target="http://cdr.eionet.europa.eu/hr" TargetMode="External"/></Relationships>
</file>

<file path=ppt/slides/_rels/slide7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eeadmz1-cws-wp-air.azurewebsites.net/toolbox-for-e-reporting/repository/" TargetMode="Externa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79.xml.rels><?xml version="1.0" encoding="UTF-8" standalone="yes"?>
<Relationships xmlns="http://schemas.openxmlformats.org/package/2006/relationships"><Relationship Id="rId3" Type="http://schemas.openxmlformats.org/officeDocument/2006/relationships/hyperlink" Target="http://eeadmz1-cws-wp-air.azurewebsites.net/toolbox-for-e-reporting/repository/" TargetMode="External"/><Relationship Id="rId2" Type="http://schemas.openxmlformats.org/officeDocument/2006/relationships/hyperlink" Target="http://cdr.eionet.europa.eu/hr/eu/aqd" TargetMode="Externa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10.jpe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eeadmz1-cws-wp-air.azurewebsites.net/" TargetMode="Externa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80.xml.rels><?xml version="1.0" encoding="UTF-8" standalone="yes"?>
<Relationships xmlns="http://schemas.openxmlformats.org/package/2006/relationships"><Relationship Id="rId3" Type="http://schemas.openxmlformats.org/officeDocument/2006/relationships/hyperlink" Target="http://eeadmz1-cws-wp-air.azurewebsites.net/toolbox-for-e-reporting/repository/" TargetMode="External"/><Relationship Id="rId2" Type="http://schemas.openxmlformats.org/officeDocument/2006/relationships/hyperlink" Target="http://eeadmz1-cws-wp-air.azurewebsites.net/" TargetMode="External"/><Relationship Id="rId1" Type="http://schemas.openxmlformats.org/officeDocument/2006/relationships/slideLayout" Target="../slideLayouts/slideLayout2.xml"/><Relationship Id="rId6" Type="http://schemas.openxmlformats.org/officeDocument/2006/relationships/image" Target="../media/image47.png"/><Relationship Id="rId5" Type="http://schemas.openxmlformats.org/officeDocument/2006/relationships/image" Target="../media/image10.jpeg"/><Relationship Id="rId4" Type="http://schemas.openxmlformats.org/officeDocument/2006/relationships/image" Target="../media/image7.png"/></Relationships>
</file>

<file path=ppt/slides/_rels/slide8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eeadmz1-cws-wp-air.azurewebsites.net/toolbox-for-e-reporting/repository/" TargetMode="External"/><Relationship Id="rId1" Type="http://schemas.openxmlformats.org/officeDocument/2006/relationships/slideLayout" Target="../slideLayouts/slideLayout2.xml"/><Relationship Id="rId5" Type="http://schemas.openxmlformats.org/officeDocument/2006/relationships/image" Target="../media/image48.png"/><Relationship Id="rId4" Type="http://schemas.openxmlformats.org/officeDocument/2006/relationships/image" Target="../media/image10.jpeg"/></Relationships>
</file>

<file path=ppt/slides/_rels/slide82.xml.rels><?xml version="1.0" encoding="UTF-8" standalone="yes"?>
<Relationships xmlns="http://schemas.openxmlformats.org/package/2006/relationships"><Relationship Id="rId3" Type="http://schemas.openxmlformats.org/officeDocument/2006/relationships/hyperlink" Target="http://eeadmz1-cws-wp-air.azurewebsites.net/toolbox-for-e-reporting/repository/" TargetMode="External"/><Relationship Id="rId2" Type="http://schemas.openxmlformats.org/officeDocument/2006/relationships/hyperlink" Target="http://cdr.eionet.europa.eu/hr/eu/aqd" TargetMode="Externa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image" Target="../media/image10.jpeg"/><Relationship Id="rId4" Type="http://schemas.openxmlformats.org/officeDocument/2006/relationships/image" Target="../media/image7.png"/></Relationships>
</file>

<file path=ppt/slides/_rels/slide83.xml.rels><?xml version="1.0" encoding="UTF-8" standalone="yes"?>
<Relationships xmlns="http://schemas.openxmlformats.org/package/2006/relationships"><Relationship Id="rId3" Type="http://schemas.openxmlformats.org/officeDocument/2006/relationships/hyperlink" Target="http://eeadmz1-cws-wp-air.azurewebsites.net/toolbox-for-e-reporting/repository/" TargetMode="External"/><Relationship Id="rId2" Type="http://schemas.openxmlformats.org/officeDocument/2006/relationships/hyperlink" Target="http://cdr.eionet.europa.eu/hr/eu/aqd/g/" TargetMode="External"/><Relationship Id="rId1" Type="http://schemas.openxmlformats.org/officeDocument/2006/relationships/slideLayout" Target="../slideLayouts/slideLayout2.xml"/><Relationship Id="rId6" Type="http://schemas.openxmlformats.org/officeDocument/2006/relationships/image" Target="../media/image49.png"/><Relationship Id="rId5" Type="http://schemas.openxmlformats.org/officeDocument/2006/relationships/image" Target="../media/image10.jpeg"/><Relationship Id="rId4" Type="http://schemas.openxmlformats.org/officeDocument/2006/relationships/image" Target="../media/image7.png"/></Relationships>
</file>

<file path=ppt/slides/_rels/slide84.xml.rels><?xml version="1.0" encoding="UTF-8" standalone="yes"?>
<Relationships xmlns="http://schemas.openxmlformats.org/package/2006/relationships"><Relationship Id="rId3" Type="http://schemas.openxmlformats.org/officeDocument/2006/relationships/hyperlink" Target="http://eeadmz1-cws-wp-air.azurewebsites.net/toolbox-for-e-reporting/repository/" TargetMode="External"/><Relationship Id="rId2" Type="http://schemas.openxmlformats.org/officeDocument/2006/relationships/hyperlink" Target="http://cdr.eionet.europa.eu/hr/eu/aqd/g/envwcubcw/" TargetMode="Externa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10.jpeg"/><Relationship Id="rId4" Type="http://schemas.openxmlformats.org/officeDocument/2006/relationships/image" Target="../media/image7.png"/></Relationships>
</file>

<file path=ppt/slides/_rels/slide85.xml.rels><?xml version="1.0" encoding="UTF-8" standalone="yes"?>
<Relationships xmlns="http://schemas.openxmlformats.org/package/2006/relationships"><Relationship Id="rId3" Type="http://schemas.openxmlformats.org/officeDocument/2006/relationships/hyperlink" Target="http://eeadmz1-cws-wp-air.azurewebsites.net/toolbox-for-e-reporting/repository/" TargetMode="External"/><Relationship Id="rId2" Type="http://schemas.openxmlformats.org/officeDocument/2006/relationships/hyperlink" Target="http://cdr.eionet.europa.eu/hr/eu/aqd/g/envwcubcw/" TargetMode="Externa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10.jpeg"/><Relationship Id="rId4" Type="http://schemas.openxmlformats.org/officeDocument/2006/relationships/image" Target="../media/image7.png"/></Relationships>
</file>

<file path=ppt/slides/_rels/slide86.xml.rels><?xml version="1.0" encoding="UTF-8" standalone="yes"?>
<Relationships xmlns="http://schemas.openxmlformats.org/package/2006/relationships"><Relationship Id="rId3" Type="http://schemas.openxmlformats.org/officeDocument/2006/relationships/hyperlink" Target="http://eeadmz1-cws-wp-air.azurewebsites.net/toolbox-for-e-reporting/repository/" TargetMode="External"/><Relationship Id="rId2" Type="http://schemas.openxmlformats.org/officeDocument/2006/relationships/hyperlink" Target="http://cdr.eionet.europa.eu/hr/eu/aqd/g/envwcubcw/" TargetMode="External"/><Relationship Id="rId1" Type="http://schemas.openxmlformats.org/officeDocument/2006/relationships/slideLayout" Target="../slideLayouts/slideLayout2.xml"/><Relationship Id="rId6" Type="http://schemas.openxmlformats.org/officeDocument/2006/relationships/image" Target="../media/image50.png"/><Relationship Id="rId5" Type="http://schemas.openxmlformats.org/officeDocument/2006/relationships/image" Target="../media/image10.jpeg"/><Relationship Id="rId4" Type="http://schemas.openxmlformats.org/officeDocument/2006/relationships/image" Target="../media/image7.png"/></Relationships>
</file>

<file path=ppt/slides/_rels/slide8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cdr.eionet.europa.eu/hr/eu/aqd/g/envwcubcw/AutomaticQA_418322/qa-output/view" TargetMode="External"/><Relationship Id="rId1"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image" Target="../media/image10.jpeg"/></Relationships>
</file>

<file path=ppt/slides/_rels/slide8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cdr.eionet.europa.eu/hr/eu/aqd/g/envwcubcw/AutomaticQA_418322/qa-output/view" TargetMode="External"/><Relationship Id="rId1" Type="http://schemas.openxmlformats.org/officeDocument/2006/relationships/slideLayout" Target="../slideLayouts/slideLayout2.xml"/><Relationship Id="rId5" Type="http://schemas.openxmlformats.org/officeDocument/2006/relationships/image" Target="../media/image51.png"/><Relationship Id="rId4" Type="http://schemas.openxmlformats.org/officeDocument/2006/relationships/image" Target="../media/image10.jpeg"/></Relationships>
</file>

<file path=ppt/slides/_rels/slide89.xml.rels><?xml version="1.0" encoding="UTF-8" standalone="yes"?>
<Relationships xmlns="http://schemas.openxmlformats.org/package/2006/relationships"><Relationship Id="rId3" Type="http://schemas.openxmlformats.org/officeDocument/2006/relationships/hyperlink" Target="http://cdr.eionet.europa.eu/hr/eu/aqd/g/envwcubcw/feedbackTA" TargetMode="External"/><Relationship Id="rId7" Type="http://schemas.openxmlformats.org/officeDocument/2006/relationships/image" Target="../media/image53.png"/><Relationship Id="rId2" Type="http://schemas.openxmlformats.org/officeDocument/2006/relationships/hyperlink" Target="http://cdr.eionet.europa.eu/hr/eu/aqd/g/envwcubcw/feedback1506515723" TargetMode="External"/><Relationship Id="rId1" Type="http://schemas.openxmlformats.org/officeDocument/2006/relationships/slideLayout" Target="../slideLayouts/slideLayout2.xml"/><Relationship Id="rId6" Type="http://schemas.openxmlformats.org/officeDocument/2006/relationships/image" Target="../media/image52.png"/><Relationship Id="rId5" Type="http://schemas.openxmlformats.org/officeDocument/2006/relationships/image" Target="../media/image10.jpe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l="12708" r="13582"/>
          <a:stretch/>
        </p:blipFill>
        <p:spPr>
          <a:xfrm>
            <a:off x="0" y="1119116"/>
            <a:ext cx="9136006" cy="4582938"/>
          </a:xfrm>
          <a:prstGeom prst="rect">
            <a:avLst/>
          </a:prstGeom>
        </p:spPr>
      </p:pic>
      <p:sp>
        <p:nvSpPr>
          <p:cNvPr id="3" name="Podnaslov 2"/>
          <p:cNvSpPr>
            <a:spLocks noGrp="1"/>
          </p:cNvSpPr>
          <p:nvPr>
            <p:ph type="subTitle" idx="1"/>
          </p:nvPr>
        </p:nvSpPr>
        <p:spPr>
          <a:xfrm>
            <a:off x="283913" y="1401200"/>
            <a:ext cx="8686160" cy="3873731"/>
          </a:xfrm>
        </p:spPr>
        <p:txBody>
          <a:bodyPr>
            <a:normAutofit/>
          </a:bodyPr>
          <a:lstStyle/>
          <a:p>
            <a:endParaRPr lang="hr-HR" dirty="0" smtClean="0">
              <a:solidFill>
                <a:schemeClr val="bg1"/>
              </a:solidFill>
            </a:endParaRPr>
          </a:p>
          <a:p>
            <a:r>
              <a:rPr lang="en-US" dirty="0">
                <a:solidFill>
                  <a:schemeClr val="bg1"/>
                </a:solidFill>
              </a:rPr>
              <a:t>Enhanced environmental protection inspection for efficient control of air quality monitoring and of all entities under obligation within system of greenhouse gas emission allowance trading, in order to achieve better quality of air in Republic of Croatia</a:t>
            </a:r>
          </a:p>
        </p:txBody>
      </p:sp>
      <p:pic>
        <p:nvPicPr>
          <p:cNvPr id="5"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8584" y="101776"/>
            <a:ext cx="1940224" cy="1375727"/>
          </a:xfrm>
          <a:prstGeom prst="rect">
            <a:avLst/>
          </a:prstGeom>
        </p:spPr>
      </p:pic>
      <p:pic>
        <p:nvPicPr>
          <p:cNvPr id="8" name="Slika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307" y="5986075"/>
            <a:ext cx="2079460" cy="871926"/>
          </a:xfrm>
          <a:prstGeom prst="rect">
            <a:avLst/>
          </a:prstGeom>
        </p:spPr>
      </p:pic>
      <p:sp>
        <p:nvSpPr>
          <p:cNvPr id="9" name="Podnaslov 2"/>
          <p:cNvSpPr txBox="1">
            <a:spLocks/>
          </p:cNvSpPr>
          <p:nvPr/>
        </p:nvSpPr>
        <p:spPr>
          <a:xfrm>
            <a:off x="6844683" y="6625760"/>
            <a:ext cx="2291323" cy="290947"/>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hr-HR" sz="1000" dirty="0" err="1" smtClean="0">
                <a:solidFill>
                  <a:schemeClr val="accent1">
                    <a:lumMod val="50000"/>
                  </a:schemeClr>
                </a:solidFill>
              </a:rPr>
              <a:t>This</a:t>
            </a:r>
            <a:r>
              <a:rPr lang="hr-HR" sz="1000" dirty="0" smtClean="0">
                <a:solidFill>
                  <a:schemeClr val="accent1">
                    <a:lumMod val="50000"/>
                  </a:schemeClr>
                </a:solidFill>
              </a:rPr>
              <a:t> </a:t>
            </a:r>
            <a:r>
              <a:rPr lang="hr-HR" sz="1000" dirty="0" err="1" smtClean="0">
                <a:solidFill>
                  <a:schemeClr val="accent1">
                    <a:lumMod val="50000"/>
                  </a:schemeClr>
                </a:solidFill>
              </a:rPr>
              <a:t>project</a:t>
            </a:r>
            <a:r>
              <a:rPr lang="hr-HR" sz="1000" dirty="0" smtClean="0">
                <a:solidFill>
                  <a:schemeClr val="accent1">
                    <a:lumMod val="50000"/>
                  </a:schemeClr>
                </a:solidFill>
              </a:rPr>
              <a:t> </a:t>
            </a:r>
            <a:r>
              <a:rPr lang="hr-HR" sz="1000" dirty="0" err="1" smtClean="0">
                <a:solidFill>
                  <a:schemeClr val="accent1">
                    <a:lumMod val="50000"/>
                  </a:schemeClr>
                </a:solidFill>
              </a:rPr>
              <a:t>is</a:t>
            </a:r>
            <a:r>
              <a:rPr lang="hr-HR" sz="1000" dirty="0" smtClean="0">
                <a:solidFill>
                  <a:schemeClr val="accent1">
                    <a:lumMod val="50000"/>
                  </a:schemeClr>
                </a:solidFill>
              </a:rPr>
              <a:t> </a:t>
            </a:r>
            <a:r>
              <a:rPr lang="hr-HR" sz="1000" dirty="0" err="1" smtClean="0">
                <a:solidFill>
                  <a:schemeClr val="accent1">
                    <a:lumMod val="50000"/>
                  </a:schemeClr>
                </a:solidFill>
              </a:rPr>
              <a:t>funded</a:t>
            </a:r>
            <a:r>
              <a:rPr lang="hr-HR" sz="1000" dirty="0" smtClean="0">
                <a:solidFill>
                  <a:schemeClr val="accent1">
                    <a:lumMod val="50000"/>
                  </a:schemeClr>
                </a:solidFill>
              </a:rPr>
              <a:t> </a:t>
            </a:r>
            <a:r>
              <a:rPr lang="hr-HR" sz="1000" dirty="0" err="1" smtClean="0">
                <a:solidFill>
                  <a:schemeClr val="accent1">
                    <a:lumMod val="50000"/>
                  </a:schemeClr>
                </a:solidFill>
              </a:rPr>
              <a:t>by</a:t>
            </a:r>
            <a:r>
              <a:rPr lang="hr-HR" sz="1000" dirty="0" smtClean="0">
                <a:solidFill>
                  <a:schemeClr val="accent1">
                    <a:lumMod val="50000"/>
                  </a:schemeClr>
                </a:solidFill>
              </a:rPr>
              <a:t> </a:t>
            </a:r>
            <a:r>
              <a:rPr lang="hr-HR" sz="1000" dirty="0" err="1" smtClean="0">
                <a:solidFill>
                  <a:schemeClr val="accent1">
                    <a:lumMod val="50000"/>
                  </a:schemeClr>
                </a:solidFill>
              </a:rPr>
              <a:t>the</a:t>
            </a:r>
            <a:r>
              <a:rPr lang="hr-HR" sz="1000" dirty="0" smtClean="0">
                <a:solidFill>
                  <a:schemeClr val="accent1">
                    <a:lumMod val="50000"/>
                  </a:schemeClr>
                </a:solidFill>
              </a:rPr>
              <a:t> European Union</a:t>
            </a:r>
            <a:endParaRPr lang="en-GB" sz="1000" dirty="0">
              <a:solidFill>
                <a:schemeClr val="accent1">
                  <a:lumMod val="50000"/>
                </a:schemeClr>
              </a:solidFill>
            </a:endParaRPr>
          </a:p>
        </p:txBody>
      </p:sp>
      <p:pic>
        <p:nvPicPr>
          <p:cNvPr id="10" name="Slika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85251" y="6029586"/>
            <a:ext cx="857019" cy="618958"/>
          </a:xfrm>
          <a:prstGeom prst="rect">
            <a:avLst/>
          </a:prstGeom>
        </p:spPr>
      </p:pic>
      <p:pic>
        <p:nvPicPr>
          <p:cNvPr id="11" name="Slika 1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477524" y="6005124"/>
            <a:ext cx="1855967" cy="684735"/>
          </a:xfrm>
          <a:prstGeom prst="rect">
            <a:avLst/>
          </a:prstGeom>
        </p:spPr>
      </p:pic>
      <p:pic>
        <p:nvPicPr>
          <p:cNvPr id="12" name="Slika 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829988" y="6039112"/>
            <a:ext cx="674471" cy="701599"/>
          </a:xfrm>
          <a:prstGeom prst="rect">
            <a:avLst/>
          </a:prstGeom>
        </p:spPr>
      </p:pic>
    </p:spTree>
    <p:extLst>
      <p:ext uri="{BB962C8B-B14F-4D97-AF65-F5344CB8AC3E}">
        <p14:creationId xmlns:p14="http://schemas.microsoft.com/office/powerpoint/2010/main" val="5538214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42041" y="1500326"/>
            <a:ext cx="8859915" cy="490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pl-PL" sz="2400" b="1" u="sng" dirty="0" smtClean="0">
                <a:solidFill>
                  <a:srgbClr val="1F497D"/>
                </a:solidFill>
              </a:rPr>
              <a:t>Official data (for previous calendar year):</a:t>
            </a:r>
            <a:endParaRPr lang="pl-PL" sz="2400" b="1" u="sng" dirty="0">
              <a:solidFill>
                <a:srgbClr val="1F497D"/>
              </a:solidFill>
            </a:endParaRPr>
          </a:p>
          <a:p>
            <a:pPr marL="742950" lvl="1" indent="-285750">
              <a:spcBef>
                <a:spcPct val="20000"/>
              </a:spcBef>
              <a:buFont typeface="Arial" charset="0"/>
              <a:buChar char="–"/>
            </a:pPr>
            <a:endParaRPr lang="pl-PL" sz="2000" b="1" dirty="0" smtClean="0">
              <a:solidFill>
                <a:srgbClr val="0070C0"/>
              </a:solidFill>
            </a:endParaRPr>
          </a:p>
          <a:p>
            <a:pPr marL="742950" lvl="1" indent="-285750">
              <a:spcBef>
                <a:spcPct val="20000"/>
              </a:spcBef>
              <a:buFont typeface="Arial" charset="0"/>
              <a:buChar char="–"/>
            </a:pPr>
            <a:r>
              <a:rPr lang="en-US" sz="2000" b="1" dirty="0" smtClean="0">
                <a:solidFill>
                  <a:srgbClr val="0070C0"/>
                </a:solidFill>
              </a:rPr>
              <a:t>Zone </a:t>
            </a:r>
            <a:r>
              <a:rPr lang="en-US" sz="2000" b="1" dirty="0">
                <a:solidFill>
                  <a:srgbClr val="0070C0"/>
                </a:solidFill>
              </a:rPr>
              <a:t>and agglomeration data (B) </a:t>
            </a:r>
            <a:r>
              <a:rPr lang="en-US" sz="2000" dirty="0" smtClean="0">
                <a:solidFill>
                  <a:srgbClr val="0070C0"/>
                </a:solidFill>
              </a:rPr>
              <a:t>– </a:t>
            </a:r>
            <a:r>
              <a:rPr lang="hr-HR" sz="2000" dirty="0" err="1" smtClean="0">
                <a:solidFill>
                  <a:srgbClr val="0070C0"/>
                </a:solidFill>
              </a:rPr>
              <a:t>those</a:t>
            </a:r>
            <a:r>
              <a:rPr lang="hr-HR" sz="2000" dirty="0" smtClean="0">
                <a:solidFill>
                  <a:srgbClr val="0070C0"/>
                </a:solidFill>
              </a:rPr>
              <a:t> are </a:t>
            </a:r>
            <a:r>
              <a:rPr lang="hr-HR" sz="2000" dirty="0" err="1" smtClean="0">
                <a:solidFill>
                  <a:srgbClr val="0070C0"/>
                </a:solidFill>
              </a:rPr>
              <a:t>the</a:t>
            </a:r>
            <a:r>
              <a:rPr lang="hr-HR" sz="2000" dirty="0" smtClean="0">
                <a:solidFill>
                  <a:srgbClr val="0070C0"/>
                </a:solidFill>
              </a:rPr>
              <a:t> </a:t>
            </a:r>
            <a:r>
              <a:rPr lang="en-US" sz="2000" dirty="0" smtClean="0">
                <a:solidFill>
                  <a:srgbClr val="0070C0"/>
                </a:solidFill>
              </a:rPr>
              <a:t>data </a:t>
            </a:r>
            <a:r>
              <a:rPr lang="en-US" sz="2000" dirty="0">
                <a:solidFill>
                  <a:srgbClr val="0070C0"/>
                </a:solidFill>
              </a:rPr>
              <a:t>on </a:t>
            </a:r>
            <a:r>
              <a:rPr lang="hr-HR" sz="2000" dirty="0" err="1" smtClean="0">
                <a:solidFill>
                  <a:srgbClr val="FF0000"/>
                </a:solidFill>
              </a:rPr>
              <a:t>limits</a:t>
            </a:r>
            <a:r>
              <a:rPr lang="en-US" sz="2000" dirty="0" smtClean="0">
                <a:solidFill>
                  <a:srgbClr val="0070C0"/>
                </a:solidFill>
              </a:rPr>
              <a:t> </a:t>
            </a:r>
            <a:r>
              <a:rPr lang="en-US" sz="2000" dirty="0">
                <a:solidFill>
                  <a:srgbClr val="0070C0"/>
                </a:solidFill>
              </a:rPr>
              <a:t>and types of zones and agglomerations in which the air quality assessment was carried out in the previous calendar year </a:t>
            </a:r>
            <a:r>
              <a:rPr lang="en-US" sz="2000" dirty="0" smtClean="0">
                <a:solidFill>
                  <a:srgbClr val="0070C0"/>
                </a:solidFill>
              </a:rPr>
              <a:t>– </a:t>
            </a:r>
            <a:r>
              <a:rPr lang="hr-HR" sz="2000" dirty="0" err="1" smtClean="0">
                <a:solidFill>
                  <a:srgbClr val="0070C0"/>
                </a:solidFill>
              </a:rPr>
              <a:t>they</a:t>
            </a:r>
            <a:r>
              <a:rPr lang="hr-HR" sz="2000" dirty="0" smtClean="0">
                <a:solidFill>
                  <a:srgbClr val="0070C0"/>
                </a:solidFill>
              </a:rPr>
              <a:t> </a:t>
            </a:r>
            <a:r>
              <a:rPr lang="en-US" sz="2000" dirty="0" smtClean="0">
                <a:solidFill>
                  <a:srgbClr val="0070C0"/>
                </a:solidFill>
              </a:rPr>
              <a:t>are </a:t>
            </a:r>
            <a:r>
              <a:rPr lang="en-US" sz="2000" dirty="0">
                <a:solidFill>
                  <a:srgbClr val="0070C0"/>
                </a:solidFill>
              </a:rPr>
              <a:t>submitted no later than </a:t>
            </a:r>
            <a:r>
              <a:rPr lang="en-US" sz="2000" b="1" dirty="0">
                <a:solidFill>
                  <a:srgbClr val="0070C0"/>
                </a:solidFill>
              </a:rPr>
              <a:t>September 30 </a:t>
            </a:r>
            <a:r>
              <a:rPr lang="en-US" sz="2000" dirty="0">
                <a:solidFill>
                  <a:srgbClr val="0070C0"/>
                </a:solidFill>
              </a:rPr>
              <a:t>each year for the previous calendar </a:t>
            </a:r>
            <a:r>
              <a:rPr lang="en-US" sz="2000" dirty="0" smtClean="0">
                <a:solidFill>
                  <a:srgbClr val="0070C0"/>
                </a:solidFill>
              </a:rPr>
              <a:t>year</a:t>
            </a:r>
            <a:endParaRPr lang="hr-HR" sz="2000" dirty="0" smtClean="0">
              <a:solidFill>
                <a:srgbClr val="0070C0"/>
              </a:solidFill>
            </a:endParaRPr>
          </a:p>
          <a:p>
            <a:pPr marL="742950" lvl="1" indent="-285750">
              <a:spcBef>
                <a:spcPct val="20000"/>
              </a:spcBef>
              <a:buFont typeface="Arial" charset="0"/>
              <a:buChar char="–"/>
            </a:pPr>
            <a:endParaRPr lang="en-US" sz="2000" dirty="0">
              <a:solidFill>
                <a:srgbClr val="0070C0"/>
              </a:solidFill>
            </a:endParaRPr>
          </a:p>
          <a:p>
            <a:pPr marL="742950" lvl="1" indent="-285750">
              <a:spcBef>
                <a:spcPct val="20000"/>
              </a:spcBef>
              <a:buFont typeface="Arial" charset="0"/>
              <a:buChar char="–"/>
            </a:pPr>
            <a:r>
              <a:rPr lang="en-US" sz="2000" b="1" dirty="0" smtClean="0">
                <a:solidFill>
                  <a:srgbClr val="0070C0"/>
                </a:solidFill>
              </a:rPr>
              <a:t>The </a:t>
            </a:r>
            <a:r>
              <a:rPr lang="hr-HR" sz="2000" b="1" dirty="0" err="1" smtClean="0">
                <a:solidFill>
                  <a:srgbClr val="0070C0"/>
                </a:solidFill>
              </a:rPr>
              <a:t>assessment</a:t>
            </a:r>
            <a:r>
              <a:rPr lang="hr-HR" sz="2000" b="1" dirty="0" smtClean="0">
                <a:solidFill>
                  <a:srgbClr val="0070C0"/>
                </a:solidFill>
              </a:rPr>
              <a:t> </a:t>
            </a:r>
            <a:r>
              <a:rPr lang="en-US" sz="2000" b="1" dirty="0" smtClean="0">
                <a:solidFill>
                  <a:srgbClr val="0070C0"/>
                </a:solidFill>
              </a:rPr>
              <a:t>system </a:t>
            </a:r>
            <a:r>
              <a:rPr lang="hr-HR" sz="2000" b="1" dirty="0" smtClean="0">
                <a:solidFill>
                  <a:srgbClr val="0070C0"/>
                </a:solidFill>
              </a:rPr>
              <a:t>dana </a:t>
            </a:r>
            <a:r>
              <a:rPr lang="en-US" sz="2000" b="1" dirty="0" smtClean="0">
                <a:solidFill>
                  <a:srgbClr val="0070C0"/>
                </a:solidFill>
              </a:rPr>
              <a:t>(C</a:t>
            </a:r>
            <a:r>
              <a:rPr lang="en-US" sz="2000" b="1" dirty="0">
                <a:solidFill>
                  <a:srgbClr val="0070C0"/>
                </a:solidFill>
              </a:rPr>
              <a:t>) </a:t>
            </a:r>
            <a:r>
              <a:rPr lang="en-US" sz="2000" dirty="0" smtClean="0">
                <a:solidFill>
                  <a:srgbClr val="0070C0"/>
                </a:solidFill>
              </a:rPr>
              <a:t>– </a:t>
            </a:r>
            <a:r>
              <a:rPr lang="en-US" sz="2000" dirty="0" err="1" smtClean="0">
                <a:solidFill>
                  <a:srgbClr val="0070C0"/>
                </a:solidFill>
              </a:rPr>
              <a:t>th</a:t>
            </a:r>
            <a:r>
              <a:rPr lang="hr-HR" sz="2000" dirty="0" smtClean="0">
                <a:solidFill>
                  <a:srgbClr val="0070C0"/>
                </a:solidFill>
              </a:rPr>
              <a:t>ose</a:t>
            </a:r>
            <a:r>
              <a:rPr lang="en-US" sz="2000" dirty="0" smtClean="0">
                <a:solidFill>
                  <a:srgbClr val="0070C0"/>
                </a:solidFill>
              </a:rPr>
              <a:t> </a:t>
            </a:r>
            <a:r>
              <a:rPr lang="hr-HR" sz="2000" dirty="0" smtClean="0">
                <a:solidFill>
                  <a:srgbClr val="0070C0"/>
                </a:solidFill>
              </a:rPr>
              <a:t>are </a:t>
            </a:r>
            <a:r>
              <a:rPr lang="hr-HR" sz="2000" dirty="0" err="1" smtClean="0">
                <a:solidFill>
                  <a:srgbClr val="0070C0"/>
                </a:solidFill>
              </a:rPr>
              <a:t>the</a:t>
            </a:r>
            <a:r>
              <a:rPr lang="hr-HR" sz="2000" dirty="0" smtClean="0">
                <a:solidFill>
                  <a:srgbClr val="0070C0"/>
                </a:solidFill>
              </a:rPr>
              <a:t> </a:t>
            </a:r>
            <a:r>
              <a:rPr lang="en-US" sz="2000" dirty="0" smtClean="0">
                <a:solidFill>
                  <a:srgbClr val="0070C0"/>
                </a:solidFill>
              </a:rPr>
              <a:t>data </a:t>
            </a:r>
            <a:r>
              <a:rPr lang="en-US" sz="2000" dirty="0">
                <a:solidFill>
                  <a:srgbClr val="0070C0"/>
                </a:solidFill>
              </a:rPr>
              <a:t>on levels of pollution in relation to the upper and lower estimate thresholds and the method of air quality monitoring in the previous year for each pollutant within a given zone and agglomeration - to be submitted by September 30 at the latest for the </a:t>
            </a:r>
            <a:r>
              <a:rPr lang="hr-HR" sz="2000" dirty="0" err="1" smtClean="0">
                <a:solidFill>
                  <a:srgbClr val="0070C0"/>
                </a:solidFill>
              </a:rPr>
              <a:t>previous</a:t>
            </a:r>
            <a:r>
              <a:rPr lang="hr-HR" sz="2000" dirty="0" smtClean="0">
                <a:solidFill>
                  <a:srgbClr val="0070C0"/>
                </a:solidFill>
              </a:rPr>
              <a:t> </a:t>
            </a:r>
            <a:r>
              <a:rPr lang="en-US" sz="2000" dirty="0" smtClean="0">
                <a:solidFill>
                  <a:srgbClr val="0070C0"/>
                </a:solidFill>
              </a:rPr>
              <a:t>calendar </a:t>
            </a:r>
            <a:r>
              <a:rPr lang="en-US" sz="2000" dirty="0">
                <a:solidFill>
                  <a:srgbClr val="0070C0"/>
                </a:solidFill>
              </a:rPr>
              <a:t>year</a:t>
            </a:r>
            <a:endParaRPr lang="pl-PL" sz="2000" dirty="0" smtClean="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11599903"/>
      </p:ext>
    </p:extLst>
  </p:cSld>
  <p:clrMapOvr>
    <a:masterClrMapping/>
  </p:clrMapOvr>
  <p:transition spd="med">
    <p:fade thruBlk="1"/>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42041" y="1740024"/>
            <a:ext cx="8859915" cy="4030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pl-PL" sz="2400" b="1" u="sng" dirty="0">
                <a:solidFill>
                  <a:srgbClr val="1F497D"/>
                </a:solidFill>
              </a:rPr>
              <a:t>Official data (for previous calendar year):</a:t>
            </a:r>
          </a:p>
          <a:p>
            <a:pPr marL="742950" lvl="1" indent="-285750">
              <a:spcBef>
                <a:spcPct val="20000"/>
              </a:spcBef>
              <a:buFont typeface="Arial" charset="0"/>
              <a:buChar char="–"/>
            </a:pPr>
            <a:endParaRPr lang="pl-PL" sz="2000" b="1" dirty="0" smtClean="0">
              <a:solidFill>
                <a:srgbClr val="0070C0"/>
              </a:solidFill>
            </a:endParaRPr>
          </a:p>
          <a:p>
            <a:pPr marL="742950" lvl="1" indent="-285750">
              <a:spcBef>
                <a:spcPct val="20000"/>
              </a:spcBef>
              <a:buFont typeface="Arial" charset="0"/>
              <a:buChar char="–"/>
            </a:pPr>
            <a:r>
              <a:rPr lang="en-US" sz="2000" b="1" dirty="0" smtClean="0">
                <a:solidFill>
                  <a:srgbClr val="0070C0"/>
                </a:solidFill>
              </a:rPr>
              <a:t>Network </a:t>
            </a:r>
            <a:r>
              <a:rPr lang="en-US" sz="2000" b="1" dirty="0">
                <a:solidFill>
                  <a:srgbClr val="0070C0"/>
                </a:solidFill>
              </a:rPr>
              <a:t>and station data (metadata) (D) </a:t>
            </a:r>
            <a:r>
              <a:rPr lang="en-US" sz="2000" dirty="0" smtClean="0">
                <a:solidFill>
                  <a:srgbClr val="0070C0"/>
                </a:solidFill>
              </a:rPr>
              <a:t>– </a:t>
            </a:r>
            <a:r>
              <a:rPr lang="hr-HR" sz="2000" dirty="0" err="1" smtClean="0">
                <a:solidFill>
                  <a:srgbClr val="0070C0"/>
                </a:solidFill>
              </a:rPr>
              <a:t>those</a:t>
            </a:r>
            <a:r>
              <a:rPr lang="hr-HR" sz="2000" dirty="0" smtClean="0">
                <a:solidFill>
                  <a:srgbClr val="0070C0"/>
                </a:solidFill>
              </a:rPr>
              <a:t> are </a:t>
            </a:r>
            <a:r>
              <a:rPr lang="hr-HR" sz="2000" dirty="0" err="1" smtClean="0">
                <a:solidFill>
                  <a:srgbClr val="0070C0"/>
                </a:solidFill>
              </a:rPr>
              <a:t>the</a:t>
            </a:r>
            <a:r>
              <a:rPr lang="hr-HR" sz="2000" dirty="0" smtClean="0">
                <a:solidFill>
                  <a:srgbClr val="0070C0"/>
                </a:solidFill>
              </a:rPr>
              <a:t> </a:t>
            </a:r>
            <a:r>
              <a:rPr lang="en-US" sz="2000" dirty="0" smtClean="0">
                <a:solidFill>
                  <a:srgbClr val="0070C0"/>
                </a:solidFill>
              </a:rPr>
              <a:t>data </a:t>
            </a:r>
            <a:r>
              <a:rPr lang="en-US" sz="2000" dirty="0">
                <a:solidFill>
                  <a:srgbClr val="0070C0"/>
                </a:solidFill>
              </a:rPr>
              <a:t>on </a:t>
            </a:r>
            <a:r>
              <a:rPr lang="hr-HR" sz="2000" dirty="0" err="1" smtClean="0">
                <a:solidFill>
                  <a:srgbClr val="0070C0"/>
                </a:solidFill>
              </a:rPr>
              <a:t>measurement</a:t>
            </a:r>
            <a:r>
              <a:rPr lang="hr-HR" sz="2000" dirty="0" smtClean="0">
                <a:solidFill>
                  <a:srgbClr val="0070C0"/>
                </a:solidFill>
              </a:rPr>
              <a:t> </a:t>
            </a:r>
            <a:r>
              <a:rPr lang="en-US" sz="2000" dirty="0" smtClean="0">
                <a:solidFill>
                  <a:srgbClr val="0070C0"/>
                </a:solidFill>
              </a:rPr>
              <a:t>methods </a:t>
            </a:r>
            <a:r>
              <a:rPr lang="en-US" sz="2000" dirty="0">
                <a:solidFill>
                  <a:srgbClr val="0070C0"/>
                </a:solidFill>
              </a:rPr>
              <a:t>at constant </a:t>
            </a:r>
            <a:r>
              <a:rPr lang="hr-HR" sz="2000" dirty="0" err="1" smtClean="0">
                <a:solidFill>
                  <a:srgbClr val="0070C0"/>
                </a:solidFill>
              </a:rPr>
              <a:t>measuerement</a:t>
            </a:r>
            <a:r>
              <a:rPr lang="en-US" sz="2000" dirty="0" smtClean="0">
                <a:solidFill>
                  <a:srgbClr val="0070C0"/>
                </a:solidFill>
              </a:rPr>
              <a:t> </a:t>
            </a:r>
            <a:r>
              <a:rPr lang="en-US" sz="2000" dirty="0">
                <a:solidFill>
                  <a:srgbClr val="0070C0"/>
                </a:solidFill>
              </a:rPr>
              <a:t>points, their quality and traceability, and the </a:t>
            </a:r>
            <a:r>
              <a:rPr lang="en-US" sz="2000" b="1" dirty="0">
                <a:solidFill>
                  <a:srgbClr val="0070C0"/>
                </a:solidFill>
              </a:rPr>
              <a:t>applied </a:t>
            </a:r>
            <a:r>
              <a:rPr lang="en-US" sz="2000" b="1" dirty="0" err="1" smtClean="0">
                <a:solidFill>
                  <a:srgbClr val="0070C0"/>
                </a:solidFill>
              </a:rPr>
              <a:t>indicat</a:t>
            </a:r>
            <a:r>
              <a:rPr lang="hr-HR" sz="2000" b="1" dirty="0" smtClean="0">
                <a:solidFill>
                  <a:srgbClr val="0070C0"/>
                </a:solidFill>
              </a:rPr>
              <a:t>ive</a:t>
            </a:r>
            <a:r>
              <a:rPr lang="en-US" sz="2000" b="1" dirty="0" smtClean="0">
                <a:solidFill>
                  <a:srgbClr val="0070C0"/>
                </a:solidFill>
              </a:rPr>
              <a:t> </a:t>
            </a:r>
            <a:r>
              <a:rPr lang="en-US" sz="2000" b="1" dirty="0">
                <a:solidFill>
                  <a:srgbClr val="0070C0"/>
                </a:solidFill>
              </a:rPr>
              <a:t>measurements </a:t>
            </a:r>
            <a:r>
              <a:rPr lang="en-US" sz="2000" dirty="0" smtClean="0">
                <a:solidFill>
                  <a:srgbClr val="0070C0"/>
                </a:solidFill>
              </a:rPr>
              <a:t>– </a:t>
            </a:r>
            <a:r>
              <a:rPr lang="hr-HR" sz="2000" dirty="0" err="1" smtClean="0">
                <a:solidFill>
                  <a:srgbClr val="0070C0"/>
                </a:solidFill>
              </a:rPr>
              <a:t>they</a:t>
            </a:r>
            <a:r>
              <a:rPr lang="hr-HR" sz="2000" dirty="0" smtClean="0">
                <a:solidFill>
                  <a:srgbClr val="0070C0"/>
                </a:solidFill>
              </a:rPr>
              <a:t> </a:t>
            </a:r>
            <a:r>
              <a:rPr lang="en-US" sz="2000" dirty="0" smtClean="0">
                <a:solidFill>
                  <a:srgbClr val="0070C0"/>
                </a:solidFill>
              </a:rPr>
              <a:t>are </a:t>
            </a:r>
            <a:r>
              <a:rPr lang="en-US" sz="2000" dirty="0">
                <a:solidFill>
                  <a:srgbClr val="0070C0"/>
                </a:solidFill>
              </a:rPr>
              <a:t>submitted no later than September 30 each year for the previous calendar year</a:t>
            </a:r>
            <a:endParaRPr lang="pl-PL" sz="2000" dirty="0" smtClean="0">
              <a:solidFill>
                <a:srgbClr val="0070C0"/>
              </a:solidFill>
            </a:endParaRPr>
          </a:p>
          <a:p>
            <a:pPr marL="742950" lvl="1" indent="-285750">
              <a:spcBef>
                <a:spcPct val="20000"/>
              </a:spcBef>
              <a:buFont typeface="Arial" charset="0"/>
              <a:buChar char="–"/>
            </a:pPr>
            <a:endParaRPr lang="pl-PL" sz="2000" dirty="0">
              <a:solidFill>
                <a:srgbClr val="0070C0"/>
              </a:solidFill>
            </a:endParaRPr>
          </a:p>
          <a:p>
            <a:pPr marL="742950" lvl="1" indent="-285750">
              <a:spcBef>
                <a:spcPct val="20000"/>
              </a:spcBef>
              <a:buFont typeface="Arial" charset="0"/>
              <a:buChar char="–"/>
            </a:pPr>
            <a:r>
              <a:rPr lang="en-US" sz="2000" b="1" dirty="0">
                <a:solidFill>
                  <a:srgbClr val="0070C0"/>
                </a:solidFill>
              </a:rPr>
              <a:t>Data on applied modeling techniques and / or objective estimates (metadata) (D1b) - </a:t>
            </a:r>
            <a:r>
              <a:rPr lang="en-US" sz="2000" dirty="0" err="1" smtClean="0">
                <a:solidFill>
                  <a:srgbClr val="0070C0"/>
                </a:solidFill>
              </a:rPr>
              <a:t>th</a:t>
            </a:r>
            <a:r>
              <a:rPr lang="hr-HR" sz="2000" dirty="0" smtClean="0">
                <a:solidFill>
                  <a:srgbClr val="0070C0"/>
                </a:solidFill>
              </a:rPr>
              <a:t>o</a:t>
            </a:r>
            <a:r>
              <a:rPr lang="en-US" sz="2000" dirty="0" smtClean="0">
                <a:solidFill>
                  <a:srgbClr val="0070C0"/>
                </a:solidFill>
              </a:rPr>
              <a:t>se are </a:t>
            </a:r>
            <a:r>
              <a:rPr lang="hr-HR" sz="2000" dirty="0" err="1" smtClean="0">
                <a:solidFill>
                  <a:srgbClr val="0070C0"/>
                </a:solidFill>
              </a:rPr>
              <a:t>the</a:t>
            </a:r>
            <a:r>
              <a:rPr lang="hr-HR" sz="2000" dirty="0" smtClean="0">
                <a:solidFill>
                  <a:srgbClr val="0070C0"/>
                </a:solidFill>
              </a:rPr>
              <a:t> </a:t>
            </a:r>
            <a:r>
              <a:rPr lang="en-US" sz="2000" dirty="0" smtClean="0">
                <a:solidFill>
                  <a:srgbClr val="0070C0"/>
                </a:solidFill>
              </a:rPr>
              <a:t>data </a:t>
            </a:r>
            <a:r>
              <a:rPr lang="en-US" sz="2000" dirty="0">
                <a:solidFill>
                  <a:srgbClr val="0070C0"/>
                </a:solidFill>
              </a:rPr>
              <a:t>of </a:t>
            </a:r>
            <a:r>
              <a:rPr lang="hr-HR" sz="2000" b="1" dirty="0" err="1" smtClean="0">
                <a:solidFill>
                  <a:srgbClr val="0070C0"/>
                </a:solidFill>
              </a:rPr>
              <a:t>applied</a:t>
            </a:r>
            <a:r>
              <a:rPr lang="hr-HR" sz="2000" b="1" dirty="0" smtClean="0">
                <a:solidFill>
                  <a:srgbClr val="0070C0"/>
                </a:solidFill>
              </a:rPr>
              <a:t> </a:t>
            </a:r>
            <a:r>
              <a:rPr lang="en-US" sz="2000" b="1" dirty="0" smtClean="0">
                <a:solidFill>
                  <a:srgbClr val="0070C0"/>
                </a:solidFill>
              </a:rPr>
              <a:t>modeling </a:t>
            </a:r>
            <a:r>
              <a:rPr lang="en-US" sz="2000" b="1" dirty="0">
                <a:solidFill>
                  <a:srgbClr val="0070C0"/>
                </a:solidFill>
              </a:rPr>
              <a:t>methods </a:t>
            </a:r>
            <a:r>
              <a:rPr lang="en-US" sz="2000" dirty="0">
                <a:solidFill>
                  <a:srgbClr val="0070C0"/>
                </a:solidFill>
              </a:rPr>
              <a:t>and </a:t>
            </a:r>
            <a:r>
              <a:rPr lang="en-US" sz="2000" b="1" dirty="0">
                <a:solidFill>
                  <a:srgbClr val="0070C0"/>
                </a:solidFill>
              </a:rPr>
              <a:t>objective evaluation techniques </a:t>
            </a:r>
            <a:r>
              <a:rPr lang="en-US" sz="2000" dirty="0" smtClean="0">
                <a:solidFill>
                  <a:srgbClr val="0070C0"/>
                </a:solidFill>
              </a:rPr>
              <a:t>– </a:t>
            </a:r>
            <a:r>
              <a:rPr lang="hr-HR" sz="2000" dirty="0" err="1" smtClean="0">
                <a:solidFill>
                  <a:srgbClr val="0070C0"/>
                </a:solidFill>
              </a:rPr>
              <a:t>they</a:t>
            </a:r>
            <a:r>
              <a:rPr lang="hr-HR" sz="2000" dirty="0" smtClean="0">
                <a:solidFill>
                  <a:srgbClr val="0070C0"/>
                </a:solidFill>
              </a:rPr>
              <a:t> </a:t>
            </a:r>
            <a:r>
              <a:rPr lang="en-US" sz="2000" dirty="0" smtClean="0">
                <a:solidFill>
                  <a:srgbClr val="0070C0"/>
                </a:solidFill>
              </a:rPr>
              <a:t>are </a:t>
            </a:r>
            <a:r>
              <a:rPr lang="en-US" sz="2000" dirty="0">
                <a:solidFill>
                  <a:srgbClr val="0070C0"/>
                </a:solidFill>
              </a:rPr>
              <a:t>submitted no later than September 30 each year for the previous calendar </a:t>
            </a:r>
            <a:r>
              <a:rPr lang="en-US" sz="2000" dirty="0" smtClean="0">
                <a:solidFill>
                  <a:srgbClr val="0070C0"/>
                </a:solidFill>
              </a:rPr>
              <a:t>year</a:t>
            </a:r>
            <a:endParaRPr lang="pl-PL"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986678528"/>
      </p:ext>
    </p:extLst>
  </p:cSld>
  <p:clrMapOvr>
    <a:masterClrMapping/>
  </p:clrMapOvr>
  <p:transition spd="med">
    <p:fade thruBlk="1"/>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42041" y="1713390"/>
            <a:ext cx="8859915" cy="468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pl-PL" sz="2400" b="1" u="sng" dirty="0">
                <a:solidFill>
                  <a:srgbClr val="1F497D"/>
                </a:solidFill>
              </a:rPr>
              <a:t>Official data (for previous calendar year):</a:t>
            </a:r>
          </a:p>
          <a:p>
            <a:pPr lvl="1">
              <a:spcBef>
                <a:spcPct val="20000"/>
              </a:spcBef>
            </a:pPr>
            <a:endParaRPr lang="pl-PL" sz="2400" b="1" dirty="0" smtClean="0">
              <a:solidFill>
                <a:srgbClr val="1F497D"/>
              </a:solidFill>
            </a:endParaRPr>
          </a:p>
          <a:p>
            <a:pPr lvl="1">
              <a:spcBef>
                <a:spcPct val="20000"/>
              </a:spcBef>
            </a:pPr>
            <a:r>
              <a:rPr lang="pl-PL" sz="2400" b="1" dirty="0">
                <a:solidFill>
                  <a:srgbClr val="1F497D"/>
                </a:solidFill>
              </a:rPr>
              <a:t>Original and validated data (E)</a:t>
            </a:r>
          </a:p>
          <a:p>
            <a:pPr marL="742950" lvl="1" indent="-285750">
              <a:spcBef>
                <a:spcPct val="20000"/>
              </a:spcBef>
              <a:buFont typeface="Arial" charset="0"/>
              <a:buChar char="–"/>
            </a:pPr>
            <a:r>
              <a:rPr lang="en-US" sz="2000" b="1" dirty="0">
                <a:solidFill>
                  <a:srgbClr val="0070C0"/>
                </a:solidFill>
              </a:rPr>
              <a:t>validated measurement data (E1a) </a:t>
            </a:r>
            <a:r>
              <a:rPr lang="en-US" sz="2000" b="1" dirty="0" smtClean="0">
                <a:solidFill>
                  <a:srgbClr val="0070C0"/>
                </a:solidFill>
              </a:rPr>
              <a:t>– </a:t>
            </a:r>
            <a:r>
              <a:rPr lang="hr-HR" sz="2000" dirty="0" err="1" smtClean="0">
                <a:solidFill>
                  <a:srgbClr val="0070C0"/>
                </a:solidFill>
              </a:rPr>
              <a:t>they</a:t>
            </a:r>
            <a:r>
              <a:rPr lang="hr-HR" sz="2000" dirty="0" smtClean="0">
                <a:solidFill>
                  <a:srgbClr val="0070C0"/>
                </a:solidFill>
              </a:rPr>
              <a:t> </a:t>
            </a:r>
            <a:r>
              <a:rPr lang="en-US" sz="2000" dirty="0" smtClean="0">
                <a:solidFill>
                  <a:srgbClr val="0070C0"/>
                </a:solidFill>
              </a:rPr>
              <a:t>are </a:t>
            </a:r>
            <a:r>
              <a:rPr lang="en-US" sz="2000" dirty="0">
                <a:solidFill>
                  <a:srgbClr val="0070C0"/>
                </a:solidFill>
              </a:rPr>
              <a:t>submitted no later than </a:t>
            </a:r>
            <a:r>
              <a:rPr lang="en-US" sz="2000" b="1" dirty="0">
                <a:solidFill>
                  <a:srgbClr val="0070C0"/>
                </a:solidFill>
              </a:rPr>
              <a:t>September 30 </a:t>
            </a:r>
            <a:r>
              <a:rPr lang="en-US" sz="2000" dirty="0">
                <a:solidFill>
                  <a:srgbClr val="0070C0"/>
                </a:solidFill>
              </a:rPr>
              <a:t>each year for the previous calendar </a:t>
            </a:r>
            <a:r>
              <a:rPr lang="en-US" sz="2000" dirty="0" smtClean="0">
                <a:solidFill>
                  <a:srgbClr val="0070C0"/>
                </a:solidFill>
              </a:rPr>
              <a:t>year</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modeling data (E1b) - are submitted no later than September 30 each year for the previous calendar year (if any)</a:t>
            </a:r>
          </a:p>
          <a:p>
            <a:pPr marL="742950" lvl="1" indent="-285750">
              <a:spcBef>
                <a:spcPct val="20000"/>
              </a:spcBef>
              <a:buFont typeface="Arial" charset="0"/>
              <a:buChar char="–"/>
            </a:pPr>
            <a:r>
              <a:rPr lang="en-US" sz="2000" b="1" dirty="0">
                <a:solidFill>
                  <a:srgbClr val="0070C0"/>
                </a:solidFill>
              </a:rPr>
              <a:t>modeling data (E1b) </a:t>
            </a:r>
            <a:r>
              <a:rPr lang="en-US" sz="2000" dirty="0" smtClean="0">
                <a:solidFill>
                  <a:srgbClr val="0070C0"/>
                </a:solidFill>
              </a:rPr>
              <a:t>– </a:t>
            </a:r>
            <a:r>
              <a:rPr lang="hr-HR" sz="2000" dirty="0" err="1" smtClean="0">
                <a:solidFill>
                  <a:srgbClr val="0070C0"/>
                </a:solidFill>
              </a:rPr>
              <a:t>they</a:t>
            </a:r>
            <a:r>
              <a:rPr lang="hr-HR" sz="2000" dirty="0" smtClean="0">
                <a:solidFill>
                  <a:srgbClr val="0070C0"/>
                </a:solidFill>
              </a:rPr>
              <a:t> </a:t>
            </a:r>
            <a:r>
              <a:rPr lang="en-US" sz="2000" dirty="0" smtClean="0">
                <a:solidFill>
                  <a:srgbClr val="0070C0"/>
                </a:solidFill>
              </a:rPr>
              <a:t>are </a:t>
            </a:r>
            <a:r>
              <a:rPr lang="en-US" sz="2000" dirty="0">
                <a:solidFill>
                  <a:srgbClr val="0070C0"/>
                </a:solidFill>
              </a:rPr>
              <a:t>submitted no later than September 30 each year for the previous calendar year (if any</a:t>
            </a:r>
            <a:r>
              <a:rPr lang="en-US" sz="2000" dirty="0" smtClean="0">
                <a:solidFill>
                  <a:srgbClr val="0070C0"/>
                </a:solidFill>
              </a:rPr>
              <a:t>)</a:t>
            </a:r>
            <a:endParaRPr lang="hr-HR" sz="2000" dirty="0" smtClean="0">
              <a:solidFill>
                <a:srgbClr val="0070C0"/>
              </a:solidFill>
            </a:endParaRPr>
          </a:p>
          <a:p>
            <a:pPr marL="742950" lvl="1" indent="-285750">
              <a:spcBef>
                <a:spcPct val="20000"/>
              </a:spcBef>
              <a:buFont typeface="Arial" charset="0"/>
              <a:buChar char="–"/>
            </a:pPr>
            <a:r>
              <a:rPr lang="en-US" sz="2000" b="1" dirty="0">
                <a:solidFill>
                  <a:srgbClr val="0070C0"/>
                </a:solidFill>
              </a:rPr>
              <a:t>Up TO Date (UTD) </a:t>
            </a:r>
            <a:r>
              <a:rPr lang="en-US" sz="2000" dirty="0">
                <a:solidFill>
                  <a:srgbClr val="0070C0"/>
                </a:solidFill>
              </a:rPr>
              <a:t>metering data </a:t>
            </a:r>
            <a:r>
              <a:rPr lang="en-US" sz="2000" b="1" dirty="0">
                <a:solidFill>
                  <a:srgbClr val="0070C0"/>
                </a:solidFill>
              </a:rPr>
              <a:t>(E2a) </a:t>
            </a:r>
            <a:r>
              <a:rPr lang="en-US" sz="2000" dirty="0" smtClean="0">
                <a:solidFill>
                  <a:srgbClr val="0070C0"/>
                </a:solidFill>
              </a:rPr>
              <a:t>– </a:t>
            </a:r>
            <a:r>
              <a:rPr lang="hr-HR" sz="2000" dirty="0" err="1" smtClean="0">
                <a:solidFill>
                  <a:srgbClr val="0070C0"/>
                </a:solidFill>
              </a:rPr>
              <a:t>they</a:t>
            </a:r>
            <a:r>
              <a:rPr lang="hr-HR" sz="2000" dirty="0" smtClean="0">
                <a:solidFill>
                  <a:srgbClr val="0070C0"/>
                </a:solidFill>
              </a:rPr>
              <a:t> </a:t>
            </a:r>
            <a:r>
              <a:rPr lang="en-US" sz="2000" dirty="0" smtClean="0">
                <a:solidFill>
                  <a:srgbClr val="0070C0"/>
                </a:solidFill>
              </a:rPr>
              <a:t>are </a:t>
            </a:r>
            <a:r>
              <a:rPr lang="en-US" sz="2000" dirty="0">
                <a:solidFill>
                  <a:srgbClr val="0070C0"/>
                </a:solidFill>
              </a:rPr>
              <a:t>delivered continuously every hour (sometimes Near Real Time NRT data)</a:t>
            </a:r>
          </a:p>
          <a:p>
            <a:pPr lvl="1">
              <a:spcBef>
                <a:spcPct val="20000"/>
              </a:spcBef>
            </a:pPr>
            <a:endParaRPr lang="pl-PL" sz="2000" b="1"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596232088"/>
      </p:ext>
    </p:extLst>
  </p:cSld>
  <p:clrMapOvr>
    <a:masterClrMapping/>
  </p:clrMapOvr>
  <p:transition spd="med">
    <p:fade thruBlk="1"/>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42041" y="1713390"/>
            <a:ext cx="8859915" cy="468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pl-PL" sz="2400" b="1" u="sng" dirty="0">
                <a:solidFill>
                  <a:srgbClr val="1F497D"/>
                </a:solidFill>
              </a:rPr>
              <a:t>Official data (for previous calendar year):</a:t>
            </a:r>
            <a:endParaRPr lang="pl-PL" sz="2400" b="1" u="sng" dirty="0" smtClean="0">
              <a:solidFill>
                <a:srgbClr val="1F497D"/>
              </a:solidFill>
            </a:endParaRPr>
          </a:p>
          <a:p>
            <a:pPr lvl="1">
              <a:spcBef>
                <a:spcPct val="20000"/>
              </a:spcBef>
            </a:pPr>
            <a:endParaRPr lang="pl-PL" sz="2000" b="1" dirty="0" smtClean="0">
              <a:solidFill>
                <a:srgbClr val="0070C0"/>
              </a:solidFill>
            </a:endParaRPr>
          </a:p>
          <a:p>
            <a:pPr lvl="1">
              <a:spcBef>
                <a:spcPct val="20000"/>
              </a:spcBef>
            </a:pPr>
            <a:r>
              <a:rPr lang="en-US" sz="2000" b="1" dirty="0">
                <a:solidFill>
                  <a:srgbClr val="0070C0"/>
                </a:solidFill>
              </a:rPr>
              <a:t>Statistical data (F) - </a:t>
            </a:r>
            <a:r>
              <a:rPr lang="en-US" sz="2000" dirty="0">
                <a:solidFill>
                  <a:srgbClr val="0070C0"/>
                </a:solidFill>
              </a:rPr>
              <a:t>not submitted but must be calculated in order to be able to determine </a:t>
            </a:r>
            <a:r>
              <a:rPr lang="hr-HR" sz="2000" dirty="0" err="1" smtClean="0">
                <a:solidFill>
                  <a:srgbClr val="0070C0"/>
                </a:solidFill>
              </a:rPr>
              <a:t>exceedances</a:t>
            </a:r>
            <a:r>
              <a:rPr lang="en-US" sz="2000" dirty="0" smtClean="0">
                <a:solidFill>
                  <a:srgbClr val="0070C0"/>
                </a:solidFill>
              </a:rPr>
              <a:t> </a:t>
            </a:r>
            <a:r>
              <a:rPr lang="en-US" sz="2000" dirty="0">
                <a:solidFill>
                  <a:srgbClr val="0070C0"/>
                </a:solidFill>
              </a:rPr>
              <a:t>and give </a:t>
            </a:r>
            <a:r>
              <a:rPr lang="en-US" sz="2000" dirty="0" smtClean="0">
                <a:solidFill>
                  <a:srgbClr val="0070C0"/>
                </a:solidFill>
              </a:rPr>
              <a:t>a</a:t>
            </a:r>
            <a:r>
              <a:rPr lang="hr-HR" sz="2000" dirty="0" smtClean="0">
                <a:solidFill>
                  <a:srgbClr val="0070C0"/>
                </a:solidFill>
              </a:rPr>
              <a:t>n </a:t>
            </a:r>
            <a:r>
              <a:rPr lang="hr-HR" sz="2000" dirty="0" err="1" smtClean="0">
                <a:solidFill>
                  <a:srgbClr val="0070C0"/>
                </a:solidFill>
              </a:rPr>
              <a:t>assessment</a:t>
            </a:r>
            <a:endParaRPr lang="hr-HR" sz="2000" dirty="0" smtClean="0">
              <a:solidFill>
                <a:srgbClr val="0070C0"/>
              </a:solidFill>
            </a:endParaRPr>
          </a:p>
          <a:p>
            <a:pPr lvl="1">
              <a:spcBef>
                <a:spcPct val="20000"/>
              </a:spcBef>
            </a:pPr>
            <a:endParaRPr lang="en-US" sz="2000" dirty="0">
              <a:solidFill>
                <a:srgbClr val="0070C0"/>
              </a:solidFill>
            </a:endParaRPr>
          </a:p>
          <a:p>
            <a:pPr lvl="1">
              <a:spcBef>
                <a:spcPct val="20000"/>
              </a:spcBef>
            </a:pPr>
            <a:r>
              <a:rPr lang="en-US" sz="2000" b="1" dirty="0">
                <a:solidFill>
                  <a:srgbClr val="0070C0"/>
                </a:solidFill>
              </a:rPr>
              <a:t>The assessment of pollution with exceedance of </a:t>
            </a:r>
            <a:r>
              <a:rPr lang="hr-HR" sz="2000" b="1" dirty="0" smtClean="0">
                <a:solidFill>
                  <a:srgbClr val="0070C0"/>
                </a:solidFill>
              </a:rPr>
              <a:t>limit </a:t>
            </a:r>
            <a:r>
              <a:rPr lang="en-US" sz="2000" b="1" dirty="0" smtClean="0">
                <a:solidFill>
                  <a:srgbClr val="0070C0"/>
                </a:solidFill>
              </a:rPr>
              <a:t>and </a:t>
            </a:r>
            <a:r>
              <a:rPr lang="en-US" sz="2000" b="1" dirty="0">
                <a:solidFill>
                  <a:srgbClr val="0070C0"/>
                </a:solidFill>
              </a:rPr>
              <a:t>target values (G) </a:t>
            </a:r>
            <a:r>
              <a:rPr lang="en-US" sz="2000" b="1" dirty="0" smtClean="0">
                <a:solidFill>
                  <a:srgbClr val="0070C0"/>
                </a:solidFill>
              </a:rPr>
              <a:t>– </a:t>
            </a:r>
            <a:r>
              <a:rPr lang="hr-HR" sz="2000" dirty="0" err="1" smtClean="0">
                <a:solidFill>
                  <a:srgbClr val="0070C0"/>
                </a:solidFill>
              </a:rPr>
              <a:t>those</a:t>
            </a:r>
            <a:r>
              <a:rPr lang="hr-HR" sz="2000" dirty="0" smtClean="0">
                <a:solidFill>
                  <a:srgbClr val="0070C0"/>
                </a:solidFill>
              </a:rPr>
              <a:t> are </a:t>
            </a:r>
            <a:r>
              <a:rPr lang="hr-HR" sz="2000" dirty="0" err="1" smtClean="0">
                <a:solidFill>
                  <a:srgbClr val="0070C0"/>
                </a:solidFill>
              </a:rPr>
              <a:t>the</a:t>
            </a:r>
            <a:r>
              <a:rPr lang="hr-HR" sz="2000" dirty="0" smtClean="0">
                <a:solidFill>
                  <a:srgbClr val="0070C0"/>
                </a:solidFill>
              </a:rPr>
              <a:t> </a:t>
            </a:r>
            <a:r>
              <a:rPr lang="en-US" sz="2000" dirty="0" smtClean="0">
                <a:solidFill>
                  <a:srgbClr val="0070C0"/>
                </a:solidFill>
              </a:rPr>
              <a:t>data </a:t>
            </a:r>
            <a:r>
              <a:rPr lang="en-US" sz="2000" dirty="0">
                <a:solidFill>
                  <a:srgbClr val="0070C0"/>
                </a:solidFill>
              </a:rPr>
              <a:t>on the achievement of environmental objectives (comparison with </a:t>
            </a:r>
            <a:r>
              <a:rPr lang="hr-HR" sz="2000" dirty="0" smtClean="0">
                <a:solidFill>
                  <a:srgbClr val="0070C0"/>
                </a:solidFill>
              </a:rPr>
              <a:t>limit</a:t>
            </a:r>
            <a:r>
              <a:rPr lang="en-US" sz="2000" dirty="0" smtClean="0">
                <a:solidFill>
                  <a:srgbClr val="0070C0"/>
                </a:solidFill>
              </a:rPr>
              <a:t> </a:t>
            </a:r>
            <a:r>
              <a:rPr lang="en-US" sz="2000" dirty="0">
                <a:solidFill>
                  <a:srgbClr val="0070C0"/>
                </a:solidFill>
              </a:rPr>
              <a:t>or target values) </a:t>
            </a:r>
            <a:r>
              <a:rPr lang="en-US" sz="2000" dirty="0" smtClean="0">
                <a:solidFill>
                  <a:srgbClr val="0070C0"/>
                </a:solidFill>
              </a:rPr>
              <a:t>– </a:t>
            </a:r>
            <a:r>
              <a:rPr lang="hr-HR" sz="2000" dirty="0" err="1" smtClean="0">
                <a:solidFill>
                  <a:srgbClr val="0070C0"/>
                </a:solidFill>
              </a:rPr>
              <a:t>they</a:t>
            </a:r>
            <a:r>
              <a:rPr lang="hr-HR" sz="2000" dirty="0" smtClean="0">
                <a:solidFill>
                  <a:srgbClr val="0070C0"/>
                </a:solidFill>
              </a:rPr>
              <a:t> </a:t>
            </a:r>
            <a:r>
              <a:rPr lang="en-US" sz="2000" dirty="0" smtClean="0">
                <a:solidFill>
                  <a:srgbClr val="0070C0"/>
                </a:solidFill>
              </a:rPr>
              <a:t>are </a:t>
            </a:r>
            <a:r>
              <a:rPr lang="en-US" sz="2000" dirty="0">
                <a:solidFill>
                  <a:srgbClr val="0070C0"/>
                </a:solidFill>
              </a:rPr>
              <a:t>submitted no later than </a:t>
            </a:r>
            <a:r>
              <a:rPr lang="en-US" sz="2000" b="1" dirty="0">
                <a:solidFill>
                  <a:srgbClr val="0070C0"/>
                </a:solidFill>
              </a:rPr>
              <a:t>September 30 </a:t>
            </a:r>
            <a:r>
              <a:rPr lang="en-US" sz="2000" dirty="0">
                <a:solidFill>
                  <a:srgbClr val="0070C0"/>
                </a:solidFill>
              </a:rPr>
              <a:t>each year for the previous calendar year</a:t>
            </a:r>
            <a:endParaRPr lang="pl-PL" sz="2000" dirty="0" smtClean="0">
              <a:solidFill>
                <a:srgbClr val="0070C0"/>
              </a:solidFill>
            </a:endParaRPr>
          </a:p>
          <a:p>
            <a:pPr lvl="1">
              <a:spcBef>
                <a:spcPct val="20000"/>
              </a:spcBef>
            </a:pPr>
            <a:endParaRPr lang="pl-PL" sz="2000" dirty="0">
              <a:solidFill>
                <a:srgbClr val="0070C0"/>
              </a:solidFill>
            </a:endParaRPr>
          </a:p>
          <a:p>
            <a:pPr marL="742950" lvl="1" indent="-285750">
              <a:spcBef>
                <a:spcPct val="20000"/>
              </a:spcBef>
              <a:buFont typeface="Arial" charset="0"/>
              <a:buChar char="–"/>
            </a:pPr>
            <a:endParaRPr lang="pl-PL" sz="2000" b="1" dirty="0" smtClean="0">
              <a:solidFill>
                <a:srgbClr val="0070C0"/>
              </a:solidFill>
            </a:endParaRPr>
          </a:p>
          <a:p>
            <a:pPr lvl="0">
              <a:spcBef>
                <a:spcPct val="20000"/>
              </a:spcBef>
            </a:pPr>
            <a:endParaRPr lang="pl-PL" sz="2000" b="1" u="sng"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776389881"/>
      </p:ext>
    </p:extLst>
  </p:cSld>
  <p:clrMapOvr>
    <a:masterClrMapping/>
  </p:clrMapOvr>
  <p:transition spd="med">
    <p:fade thruBlk="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42041" y="1713390"/>
            <a:ext cx="8859915" cy="468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hr-HR" sz="2400" b="1" u="sng" dirty="0" err="1" smtClean="0">
                <a:solidFill>
                  <a:srgbClr val="1F497D"/>
                </a:solidFill>
              </a:rPr>
              <a:t>Submitted</a:t>
            </a:r>
            <a:r>
              <a:rPr lang="hr-HR" sz="2400" b="1" u="sng" dirty="0" smtClean="0">
                <a:solidFill>
                  <a:srgbClr val="1F497D"/>
                </a:solidFill>
              </a:rPr>
              <a:t> i</a:t>
            </a:r>
            <a:r>
              <a:rPr lang="en-US" sz="2400" b="1" u="sng" dirty="0" err="1" smtClean="0">
                <a:solidFill>
                  <a:srgbClr val="1F497D"/>
                </a:solidFill>
              </a:rPr>
              <a:t>nformation</a:t>
            </a:r>
            <a:r>
              <a:rPr lang="en-US" sz="2400" b="1" u="sng" dirty="0" smtClean="0">
                <a:solidFill>
                  <a:srgbClr val="1F497D"/>
                </a:solidFill>
              </a:rPr>
              <a:t> </a:t>
            </a:r>
            <a:r>
              <a:rPr lang="en-US" sz="2400" b="1" u="sng" dirty="0">
                <a:solidFill>
                  <a:srgbClr val="1F497D"/>
                </a:solidFill>
              </a:rPr>
              <a:t>on action </a:t>
            </a:r>
            <a:r>
              <a:rPr lang="en-US" sz="2400" b="1" u="sng" dirty="0" smtClean="0">
                <a:solidFill>
                  <a:srgbClr val="1F497D"/>
                </a:solidFill>
              </a:rPr>
              <a:t>plans</a:t>
            </a:r>
            <a:r>
              <a:rPr lang="pl-PL" sz="2400" b="1" u="sng" dirty="0" smtClean="0">
                <a:solidFill>
                  <a:srgbClr val="1F497D"/>
                </a:solidFill>
              </a:rPr>
              <a:t>:</a:t>
            </a:r>
          </a:p>
          <a:p>
            <a:pPr marL="742950" lvl="1" indent="-285750">
              <a:spcBef>
                <a:spcPct val="20000"/>
              </a:spcBef>
              <a:buFont typeface="Arial" charset="0"/>
              <a:buChar char="–"/>
            </a:pPr>
            <a:endParaRPr lang="pl-PL" sz="2000" b="1" dirty="0" smtClean="0">
              <a:solidFill>
                <a:srgbClr val="0070C0"/>
              </a:solidFill>
            </a:endParaRPr>
          </a:p>
          <a:p>
            <a:pPr marL="742950" lvl="1" indent="-285750">
              <a:spcBef>
                <a:spcPct val="20000"/>
              </a:spcBef>
              <a:buFont typeface="Arial" charset="0"/>
              <a:buChar char="–"/>
            </a:pPr>
            <a:r>
              <a:rPr lang="en-US" sz="2000" b="1" dirty="0">
                <a:solidFill>
                  <a:srgbClr val="0070C0"/>
                </a:solidFill>
              </a:rPr>
              <a:t>Information on action plans for improving air quality (H) </a:t>
            </a:r>
            <a:r>
              <a:rPr lang="en-US" sz="2000" dirty="0">
                <a:solidFill>
                  <a:srgbClr val="0070C0"/>
                </a:solidFill>
              </a:rPr>
              <a:t>- this is general information on action plans: plan name, year of first </a:t>
            </a:r>
            <a:r>
              <a:rPr lang="hr-HR" sz="2000" dirty="0" err="1" smtClean="0">
                <a:solidFill>
                  <a:srgbClr val="0070C0"/>
                </a:solidFill>
              </a:rPr>
              <a:t>exceedance</a:t>
            </a:r>
            <a:r>
              <a:rPr lang="en-US" sz="2000" dirty="0" smtClean="0">
                <a:solidFill>
                  <a:srgbClr val="0070C0"/>
                </a:solidFill>
              </a:rPr>
              <a:t>, </a:t>
            </a:r>
            <a:r>
              <a:rPr lang="en-US" sz="2000" dirty="0">
                <a:solidFill>
                  <a:srgbClr val="0070C0"/>
                </a:solidFill>
              </a:rPr>
              <a:t>responsible </a:t>
            </a:r>
            <a:r>
              <a:rPr lang="hr-HR" sz="2000" dirty="0" err="1" smtClean="0">
                <a:solidFill>
                  <a:srgbClr val="0070C0"/>
                </a:solidFill>
              </a:rPr>
              <a:t>authority</a:t>
            </a:r>
            <a:r>
              <a:rPr lang="en-US" sz="2000" dirty="0" smtClean="0">
                <a:solidFill>
                  <a:srgbClr val="0070C0"/>
                </a:solidFill>
              </a:rPr>
              <a:t>, </a:t>
            </a:r>
            <a:r>
              <a:rPr lang="hr-HR" sz="2000" dirty="0" err="1" smtClean="0">
                <a:solidFill>
                  <a:srgbClr val="0070C0"/>
                </a:solidFill>
              </a:rPr>
              <a:t>included</a:t>
            </a:r>
            <a:r>
              <a:rPr lang="hr-HR" sz="2000" dirty="0" smtClean="0">
                <a:solidFill>
                  <a:srgbClr val="0070C0"/>
                </a:solidFill>
              </a:rPr>
              <a:t> </a:t>
            </a:r>
            <a:r>
              <a:rPr lang="hr-HR" sz="2000" dirty="0" err="1" smtClean="0">
                <a:solidFill>
                  <a:srgbClr val="0070C0"/>
                </a:solidFill>
              </a:rPr>
              <a:t>pollutants</a:t>
            </a:r>
            <a:r>
              <a:rPr lang="en-US" sz="2000" dirty="0" smtClean="0">
                <a:solidFill>
                  <a:srgbClr val="0070C0"/>
                </a:solidFill>
              </a:rPr>
              <a:t>, p</a:t>
            </a:r>
            <a:r>
              <a:rPr lang="hr-HR" sz="2000" dirty="0" smtClean="0">
                <a:solidFill>
                  <a:srgbClr val="0070C0"/>
                </a:solidFill>
              </a:rPr>
              <a:t>lan </a:t>
            </a:r>
            <a:r>
              <a:rPr lang="hr-HR" sz="2000" dirty="0" err="1" smtClean="0">
                <a:solidFill>
                  <a:srgbClr val="0070C0"/>
                </a:solidFill>
              </a:rPr>
              <a:t>adoption</a:t>
            </a:r>
            <a:r>
              <a:rPr lang="hr-HR" sz="2000" dirty="0" smtClean="0">
                <a:solidFill>
                  <a:srgbClr val="0070C0"/>
                </a:solidFill>
              </a:rPr>
              <a:t> </a:t>
            </a:r>
            <a:r>
              <a:rPr lang="en-US" sz="2000" dirty="0" smtClean="0">
                <a:solidFill>
                  <a:srgbClr val="0070C0"/>
                </a:solidFill>
              </a:rPr>
              <a:t>date</a:t>
            </a:r>
            <a:r>
              <a:rPr lang="en-US" sz="2000" dirty="0">
                <a:solidFill>
                  <a:srgbClr val="0070C0"/>
                </a:solidFill>
              </a:rPr>
              <a:t>, </a:t>
            </a:r>
            <a:r>
              <a:rPr lang="hr-HR" sz="2000" dirty="0" err="1" smtClean="0">
                <a:solidFill>
                  <a:srgbClr val="0070C0"/>
                </a:solidFill>
              </a:rPr>
              <a:t>implementation</a:t>
            </a:r>
            <a:r>
              <a:rPr lang="hr-HR" sz="2000" dirty="0" smtClean="0">
                <a:solidFill>
                  <a:srgbClr val="0070C0"/>
                </a:solidFill>
              </a:rPr>
              <a:t> </a:t>
            </a:r>
            <a:r>
              <a:rPr lang="en-US" sz="2000" dirty="0" smtClean="0">
                <a:solidFill>
                  <a:srgbClr val="0070C0"/>
                </a:solidFill>
              </a:rPr>
              <a:t>time </a:t>
            </a:r>
            <a:r>
              <a:rPr lang="en-US" sz="2000" dirty="0">
                <a:solidFill>
                  <a:srgbClr val="0070C0"/>
                </a:solidFill>
              </a:rPr>
              <a:t>schedule ...</a:t>
            </a:r>
            <a:endParaRPr lang="pl-PL" sz="2000" dirty="0" smtClean="0">
              <a:solidFill>
                <a:srgbClr val="0070C0"/>
              </a:solidFill>
            </a:endParaRPr>
          </a:p>
          <a:p>
            <a:pPr marL="742950" lvl="1" indent="-285750">
              <a:spcBef>
                <a:spcPct val="20000"/>
              </a:spcBef>
              <a:buFont typeface="Arial" charset="0"/>
              <a:buChar char="–"/>
            </a:pPr>
            <a:r>
              <a:rPr lang="pl-PL" sz="2000" b="1" dirty="0">
                <a:solidFill>
                  <a:srgbClr val="0070C0"/>
                </a:solidFill>
              </a:rPr>
              <a:t>Source Distribution Information (I) </a:t>
            </a:r>
            <a:r>
              <a:rPr lang="pl-PL" sz="2000" dirty="0">
                <a:solidFill>
                  <a:srgbClr val="0070C0"/>
                </a:solidFill>
              </a:rPr>
              <a:t>- This is information about source </a:t>
            </a:r>
            <a:r>
              <a:rPr lang="pl-PL" sz="2000" dirty="0" smtClean="0">
                <a:solidFill>
                  <a:srgbClr val="0070C0"/>
                </a:solidFill>
              </a:rPr>
              <a:t>apportionment, ie. </a:t>
            </a:r>
            <a:r>
              <a:rPr lang="pl-PL" sz="2000" dirty="0">
                <a:solidFill>
                  <a:srgbClr val="0070C0"/>
                </a:solidFill>
              </a:rPr>
              <a:t>contribution to </a:t>
            </a:r>
            <a:r>
              <a:rPr lang="pl-PL" sz="2000" dirty="0" smtClean="0">
                <a:solidFill>
                  <a:srgbClr val="0070C0"/>
                </a:solidFill>
              </a:rPr>
              <a:t>pollution: </a:t>
            </a:r>
            <a:r>
              <a:rPr lang="pl-PL" sz="2000" dirty="0">
                <a:solidFill>
                  <a:srgbClr val="0070C0"/>
                </a:solidFill>
              </a:rPr>
              <a:t>local, regional, urban ...</a:t>
            </a:r>
          </a:p>
          <a:p>
            <a:pPr marL="742950" lvl="1" indent="-285750">
              <a:spcBef>
                <a:spcPct val="20000"/>
              </a:spcBef>
              <a:buFont typeface="Arial" charset="0"/>
              <a:buChar char="–"/>
            </a:pPr>
            <a:endParaRPr lang="pl-PL" sz="2000" b="1"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042180442"/>
      </p:ext>
    </p:extLst>
  </p:cSld>
  <p:clrMapOvr>
    <a:masterClrMapping/>
  </p:clrMapOvr>
  <p:transition spd="med">
    <p:fade thruBlk="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42041" y="1713390"/>
            <a:ext cx="8859915" cy="468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hr-HR" sz="2400" b="1" u="sng" dirty="0" err="1">
                <a:solidFill>
                  <a:srgbClr val="1F497D"/>
                </a:solidFill>
              </a:rPr>
              <a:t>Submitted</a:t>
            </a:r>
            <a:r>
              <a:rPr lang="hr-HR" sz="2400" b="1" u="sng" dirty="0">
                <a:solidFill>
                  <a:srgbClr val="1F497D"/>
                </a:solidFill>
              </a:rPr>
              <a:t> i</a:t>
            </a:r>
            <a:r>
              <a:rPr lang="en-US" sz="2400" b="1" u="sng" dirty="0" err="1">
                <a:solidFill>
                  <a:srgbClr val="1F497D"/>
                </a:solidFill>
              </a:rPr>
              <a:t>nformation</a:t>
            </a:r>
            <a:r>
              <a:rPr lang="en-US" sz="2400" b="1" u="sng" dirty="0">
                <a:solidFill>
                  <a:srgbClr val="1F497D"/>
                </a:solidFill>
              </a:rPr>
              <a:t> on action plans </a:t>
            </a:r>
            <a:r>
              <a:rPr lang="pl-PL" sz="2400" b="1" u="sng" dirty="0" smtClean="0">
                <a:solidFill>
                  <a:srgbClr val="1F497D"/>
                </a:solidFill>
              </a:rPr>
              <a:t>:</a:t>
            </a:r>
          </a:p>
          <a:p>
            <a:pPr marL="742950" lvl="1" indent="-285750">
              <a:spcBef>
                <a:spcPct val="20000"/>
              </a:spcBef>
              <a:buFont typeface="Arial" charset="0"/>
              <a:buChar char="–"/>
            </a:pPr>
            <a:endParaRPr lang="pl-PL" sz="2000" b="1" dirty="0" smtClean="0">
              <a:solidFill>
                <a:srgbClr val="0070C0"/>
              </a:solidFill>
            </a:endParaRPr>
          </a:p>
          <a:p>
            <a:pPr marL="742950" lvl="1" indent="-285750">
              <a:spcBef>
                <a:spcPct val="20000"/>
              </a:spcBef>
              <a:buFont typeface="Arial" charset="0"/>
              <a:buChar char="–"/>
            </a:pPr>
            <a:r>
              <a:rPr lang="hr-HR" sz="2000" b="1" dirty="0" smtClean="0">
                <a:solidFill>
                  <a:srgbClr val="0070C0"/>
                </a:solidFill>
              </a:rPr>
              <a:t>I</a:t>
            </a:r>
            <a:r>
              <a:rPr lang="en-US" sz="2000" b="1" dirty="0" err="1" smtClean="0">
                <a:solidFill>
                  <a:srgbClr val="0070C0"/>
                </a:solidFill>
              </a:rPr>
              <a:t>nformation</a:t>
            </a:r>
            <a:r>
              <a:rPr lang="hr-HR" sz="2000" b="1" dirty="0" smtClean="0">
                <a:solidFill>
                  <a:srgbClr val="0070C0"/>
                </a:solidFill>
              </a:rPr>
              <a:t> on </a:t>
            </a:r>
            <a:r>
              <a:rPr lang="hr-HR" sz="2000" b="1" dirty="0" err="1" smtClean="0">
                <a:solidFill>
                  <a:srgbClr val="0070C0"/>
                </a:solidFill>
              </a:rPr>
              <a:t>scenario</a:t>
            </a:r>
            <a:r>
              <a:rPr lang="en-US" sz="2000" b="1" dirty="0" smtClean="0">
                <a:solidFill>
                  <a:srgbClr val="0070C0"/>
                </a:solidFill>
              </a:rPr>
              <a:t> </a:t>
            </a:r>
            <a:r>
              <a:rPr lang="en-US" sz="2000" b="1" dirty="0">
                <a:solidFill>
                  <a:srgbClr val="0070C0"/>
                </a:solidFill>
              </a:rPr>
              <a:t>for the year of achievement (J) </a:t>
            </a:r>
            <a:r>
              <a:rPr lang="en-US" sz="2000" dirty="0">
                <a:solidFill>
                  <a:srgbClr val="0070C0"/>
                </a:solidFill>
              </a:rPr>
              <a:t>- this is information about the initial and projection scenario for the year </a:t>
            </a:r>
            <a:r>
              <a:rPr lang="hr-HR" sz="2000" dirty="0" err="1" smtClean="0">
                <a:solidFill>
                  <a:srgbClr val="0070C0"/>
                </a:solidFill>
              </a:rPr>
              <a:t>of</a:t>
            </a:r>
            <a:r>
              <a:rPr lang="hr-HR" sz="2000" dirty="0" smtClean="0">
                <a:solidFill>
                  <a:srgbClr val="0070C0"/>
                </a:solidFill>
              </a:rPr>
              <a:t> </a:t>
            </a:r>
            <a:r>
              <a:rPr lang="en-US" sz="2000" dirty="0" smtClean="0">
                <a:solidFill>
                  <a:srgbClr val="0070C0"/>
                </a:solidFill>
              </a:rPr>
              <a:t>reaching </a:t>
            </a:r>
            <a:r>
              <a:rPr lang="en-US" sz="2000" dirty="0">
                <a:solidFill>
                  <a:srgbClr val="0070C0"/>
                </a:solidFill>
              </a:rPr>
              <a:t>the limit value. The initial scenario is without taking measures, and the </a:t>
            </a:r>
            <a:r>
              <a:rPr lang="hr-HR" sz="2000" dirty="0" err="1" smtClean="0">
                <a:solidFill>
                  <a:srgbClr val="0070C0"/>
                </a:solidFill>
              </a:rPr>
              <a:t>projection</a:t>
            </a:r>
            <a:r>
              <a:rPr lang="hr-HR" sz="2000" dirty="0" smtClean="0">
                <a:solidFill>
                  <a:srgbClr val="0070C0"/>
                </a:solidFill>
              </a:rPr>
              <a:t> </a:t>
            </a:r>
            <a:r>
              <a:rPr lang="en-US" sz="2000" dirty="0" smtClean="0">
                <a:solidFill>
                  <a:srgbClr val="0070C0"/>
                </a:solidFill>
              </a:rPr>
              <a:t>scenario </a:t>
            </a:r>
            <a:r>
              <a:rPr lang="en-US" sz="2000" dirty="0">
                <a:solidFill>
                  <a:srgbClr val="0070C0"/>
                </a:solidFill>
              </a:rPr>
              <a:t>is with the measures taken</a:t>
            </a:r>
            <a:r>
              <a:rPr lang="en-US" sz="2000" dirty="0" smtClean="0">
                <a:solidFill>
                  <a:srgbClr val="0070C0"/>
                </a:solidFill>
              </a:rPr>
              <a:t>.</a:t>
            </a:r>
            <a:endParaRPr lang="hr-HR" sz="2000" dirty="0" smtClean="0">
              <a:solidFill>
                <a:srgbClr val="0070C0"/>
              </a:solidFill>
            </a:endParaRPr>
          </a:p>
          <a:p>
            <a:pPr marL="742950" lvl="1" indent="-285750">
              <a:spcBef>
                <a:spcPct val="20000"/>
              </a:spcBef>
              <a:buFont typeface="Arial" charset="0"/>
              <a:buChar char="–"/>
            </a:pPr>
            <a:r>
              <a:rPr lang="en-US" sz="2000" b="1" dirty="0">
                <a:solidFill>
                  <a:srgbClr val="0070C0"/>
                </a:solidFill>
              </a:rPr>
              <a:t>Information on measures to improve air quality (K) </a:t>
            </a:r>
            <a:r>
              <a:rPr lang="en-US" sz="2000" dirty="0">
                <a:solidFill>
                  <a:srgbClr val="0070C0"/>
                </a:solidFill>
              </a:rPr>
              <a:t>- information on measures taken to achieve </a:t>
            </a:r>
            <a:r>
              <a:rPr lang="hr-HR" sz="2000" dirty="0" smtClean="0">
                <a:solidFill>
                  <a:srgbClr val="0070C0"/>
                </a:solidFill>
              </a:rPr>
              <a:t>limit</a:t>
            </a:r>
            <a:r>
              <a:rPr lang="en-US" sz="2000" dirty="0" smtClean="0">
                <a:solidFill>
                  <a:srgbClr val="0070C0"/>
                </a:solidFill>
              </a:rPr>
              <a:t> </a:t>
            </a:r>
            <a:r>
              <a:rPr lang="en-US" sz="2000" dirty="0">
                <a:solidFill>
                  <a:srgbClr val="0070C0"/>
                </a:solidFill>
              </a:rPr>
              <a:t>and / or target values: type of measure, time period of measure, sectors and areas </a:t>
            </a:r>
            <a:r>
              <a:rPr lang="en-US" sz="2000" dirty="0" smtClean="0">
                <a:solidFill>
                  <a:srgbClr val="0070C0"/>
                </a:solidFill>
              </a:rPr>
              <a:t>which </a:t>
            </a:r>
            <a:r>
              <a:rPr lang="en-US" sz="2000" dirty="0">
                <a:solidFill>
                  <a:srgbClr val="0070C0"/>
                </a:solidFill>
              </a:rPr>
              <a:t>the measure affects, emission reduction due to measure implementation and expected influence on concentrations.</a:t>
            </a:r>
            <a:endParaRPr lang="pl-PL" sz="2000" dirty="0">
              <a:solidFill>
                <a:srgbClr val="0070C0"/>
              </a:solidFill>
            </a:endParaRPr>
          </a:p>
          <a:p>
            <a:pPr lvl="1">
              <a:spcBef>
                <a:spcPct val="20000"/>
              </a:spcBef>
            </a:pPr>
            <a:endParaRPr lang="pl-PL" sz="2000" b="1" dirty="0">
              <a:solidFill>
                <a:srgbClr val="0070C0"/>
              </a:solidFill>
            </a:endParaRPr>
          </a:p>
          <a:p>
            <a:pPr marL="742950" lvl="1" indent="-285750">
              <a:spcBef>
                <a:spcPct val="20000"/>
              </a:spcBef>
              <a:buFont typeface="Arial" charset="0"/>
              <a:buChar char="–"/>
            </a:pPr>
            <a:endParaRPr lang="pl-PL" sz="2000" b="1" dirty="0" smtClean="0">
              <a:solidFill>
                <a:srgbClr val="0070C0"/>
              </a:solidFill>
            </a:endParaRPr>
          </a:p>
          <a:p>
            <a:pPr lvl="0">
              <a:spcBef>
                <a:spcPct val="20000"/>
              </a:spcBef>
            </a:pPr>
            <a:endParaRPr lang="pl-PL" sz="2000" b="1" u="sng"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474407227"/>
      </p:ext>
    </p:extLst>
  </p:cSld>
  <p:clrMapOvr>
    <a:masterClrMapping/>
  </p:clrMapOvr>
  <p:transition spd="med">
    <p:fade thruBlk="1"/>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376239" y="1362234"/>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pl-PL" sz="2400" b="1" dirty="0" smtClean="0">
                <a:solidFill>
                  <a:srgbClr val="1F497D"/>
                </a:solidFill>
              </a:rPr>
              <a:t>Reporting obligations– timeline</a:t>
            </a:r>
            <a:endParaRPr lang="pl-PL" sz="2400" b="1" dirty="0" smtClean="0">
              <a:solidFill>
                <a:srgbClr val="FF000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0" name="Picture 9"/>
          <p:cNvPicPr/>
          <p:nvPr/>
        </p:nvPicPr>
        <p:blipFill>
          <a:blip r:embed="rId4">
            <a:extLst>
              <a:ext uri="{28A0092B-C50C-407E-A947-70E740481C1C}">
                <a14:useLocalDpi xmlns:a14="http://schemas.microsoft.com/office/drawing/2010/main" val="0"/>
              </a:ext>
            </a:extLst>
          </a:blip>
          <a:srcRect/>
          <a:stretch>
            <a:fillRect/>
          </a:stretch>
        </p:blipFill>
        <p:spPr bwMode="auto">
          <a:xfrm>
            <a:off x="568171" y="1811044"/>
            <a:ext cx="7414344" cy="4489981"/>
          </a:xfrm>
          <a:prstGeom prst="rect">
            <a:avLst/>
          </a:prstGeom>
          <a:noFill/>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425957796"/>
      </p:ext>
    </p:extLst>
  </p:cSld>
  <p:clrMapOvr>
    <a:masterClrMapping/>
  </p:clrMapOvr>
  <p:transition spd="med">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14.2 </a:t>
            </a:r>
            <a:r>
              <a:rPr lang="hr-HR" sz="2800" b="1" dirty="0" smtClean="0">
                <a:solidFill>
                  <a:schemeClr val="tx2"/>
                </a:solidFill>
                <a:effectLst>
                  <a:glow>
                    <a:srgbClr val="7F7F7F">
                      <a:alpha val="35000"/>
                    </a:srgbClr>
                  </a:glow>
                </a:effectLst>
              </a:rPr>
              <a:t>EUROPEAN COMMISSION IMPLEMENTING DECISION 2011/850/EU (IPR)</a:t>
            </a:r>
          </a:p>
        </p:txBody>
      </p:sp>
      <p:sp>
        <p:nvSpPr>
          <p:cNvPr id="9" name="Content Placeholder 8"/>
          <p:cNvSpPr>
            <a:spLocks/>
          </p:cNvSpPr>
          <p:nvPr/>
        </p:nvSpPr>
        <p:spPr bwMode="auto">
          <a:xfrm>
            <a:off x="168674" y="1533545"/>
            <a:ext cx="8868793" cy="881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pl-PL" sz="2400" b="1" dirty="0" smtClean="0">
                <a:solidFill>
                  <a:srgbClr val="1F497D"/>
                </a:solidFill>
              </a:rPr>
              <a:t>European Commission passed the Implementing Decision on 12th December 2011 2011/850/EU</a:t>
            </a: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2" name="Picture 1"/>
          <p:cNvPicPr>
            <a:picLocks noChangeAspect="1"/>
          </p:cNvPicPr>
          <p:nvPr/>
        </p:nvPicPr>
        <p:blipFill>
          <a:blip r:embed="rId4"/>
          <a:stretch>
            <a:fillRect/>
          </a:stretch>
        </p:blipFill>
        <p:spPr>
          <a:xfrm>
            <a:off x="5297880" y="1969629"/>
            <a:ext cx="3544510" cy="3724195"/>
          </a:xfrm>
          <a:prstGeom prst="rect">
            <a:avLst/>
          </a:prstGeom>
        </p:spPr>
      </p:pic>
      <p:sp>
        <p:nvSpPr>
          <p:cNvPr id="12" name="Content Placeholder 8"/>
          <p:cNvSpPr>
            <a:spLocks/>
          </p:cNvSpPr>
          <p:nvPr/>
        </p:nvSpPr>
        <p:spPr bwMode="auto">
          <a:xfrm>
            <a:off x="566642" y="2295335"/>
            <a:ext cx="3792295" cy="227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spcBef>
                <a:spcPct val="20000"/>
              </a:spcBef>
            </a:pPr>
            <a:r>
              <a:rPr lang="en-US" sz="2000" dirty="0">
                <a:solidFill>
                  <a:srgbClr val="0070C0"/>
                </a:solidFill>
              </a:rPr>
              <a:t>on the establishment of rules for the implementation of Directives 2004/107 / EC and 2008/50 / EC of the European Parliament and of the Council on the reporting by the Member States of the European Union </a:t>
            </a:r>
            <a:r>
              <a:rPr lang="en-US" sz="2000" dirty="0" smtClean="0">
                <a:solidFill>
                  <a:srgbClr val="0070C0"/>
                </a:solidFill>
              </a:rPr>
              <a:t>o</a:t>
            </a:r>
            <a:r>
              <a:rPr lang="hr-HR" sz="2000" dirty="0" smtClean="0">
                <a:solidFill>
                  <a:srgbClr val="0070C0"/>
                </a:solidFill>
              </a:rPr>
              <a:t>n</a:t>
            </a:r>
            <a:r>
              <a:rPr lang="en-US" sz="2000" dirty="0" smtClean="0">
                <a:solidFill>
                  <a:srgbClr val="0070C0"/>
                </a:solidFill>
              </a:rPr>
              <a:t> </a:t>
            </a:r>
            <a:r>
              <a:rPr lang="en-US" sz="2000" dirty="0">
                <a:solidFill>
                  <a:srgbClr val="0070C0"/>
                </a:solidFill>
              </a:rPr>
              <a:t>air quality assessment and management and mutual exchange of information </a:t>
            </a:r>
            <a:r>
              <a:rPr lang="hr-HR" sz="2000" dirty="0" err="1" smtClean="0">
                <a:solidFill>
                  <a:srgbClr val="0070C0"/>
                </a:solidFill>
              </a:rPr>
              <a:t>about</a:t>
            </a:r>
            <a:r>
              <a:rPr lang="en-US" sz="2000" dirty="0" smtClean="0">
                <a:solidFill>
                  <a:srgbClr val="0070C0"/>
                </a:solidFill>
              </a:rPr>
              <a:t> </a:t>
            </a:r>
            <a:r>
              <a:rPr lang="en-US" sz="2000" dirty="0">
                <a:solidFill>
                  <a:srgbClr val="0070C0"/>
                </a:solidFill>
              </a:rPr>
              <a:t>networks and stations and air quality measurements</a:t>
            </a:r>
            <a:endParaRPr lang="pl-PL" sz="2000" dirty="0" smtClean="0">
              <a:solidFill>
                <a:srgbClr val="0070C0"/>
              </a:solidFill>
            </a:endParaRPr>
          </a:p>
          <a:p>
            <a:pPr lvl="0">
              <a:spcBef>
                <a:spcPct val="20000"/>
              </a:spcBef>
            </a:pPr>
            <a:endParaRPr lang="pl-PL" sz="2000" dirty="0">
              <a:solidFill>
                <a:srgbClr val="0070C0"/>
              </a:solidFill>
            </a:endParaRPr>
          </a:p>
          <a:p>
            <a:pPr lvl="0">
              <a:spcBef>
                <a:spcPct val="20000"/>
              </a:spcBef>
            </a:pPr>
            <a:endParaRPr lang="pl-PL" sz="2000" dirty="0">
              <a:solidFill>
                <a:srgbClr val="0070C0"/>
              </a:solidFill>
            </a:endParaRPr>
          </a:p>
        </p:txBody>
      </p:sp>
      <p:sp>
        <p:nvSpPr>
          <p:cNvPr id="3" name="Rectangle 2"/>
          <p:cNvSpPr/>
          <p:nvPr/>
        </p:nvSpPr>
        <p:spPr>
          <a:xfrm>
            <a:off x="376239" y="5853118"/>
            <a:ext cx="8549427" cy="338554"/>
          </a:xfrm>
          <a:prstGeom prst="rect">
            <a:avLst/>
          </a:prstGeom>
        </p:spPr>
        <p:txBody>
          <a:bodyPr wrap="square">
            <a:spAutoFit/>
          </a:bodyPr>
          <a:lstStyle/>
          <a:p>
            <a:r>
              <a:rPr lang="hr-BA" sz="1600" dirty="0">
                <a:solidFill>
                  <a:srgbClr val="0070C0"/>
                </a:solidFill>
                <a:hlinkClick r:id="rId5"/>
              </a:rPr>
              <a:t>http://</a:t>
            </a:r>
            <a:r>
              <a:rPr lang="hr-BA" sz="1600" dirty="0" smtClean="0">
                <a:solidFill>
                  <a:srgbClr val="0070C0"/>
                </a:solidFill>
                <a:hlinkClick r:id="rId5"/>
              </a:rPr>
              <a:t>eur-lex.europa.eu/LexUriServ/LexUriServ.do?uri=OJ:L:2011:335:0086:0106:EN:PDF</a:t>
            </a:r>
            <a:endParaRPr lang="hr-BA" sz="1600" dirty="0" smtClean="0">
              <a:solidFill>
                <a:srgbClr val="0070C0"/>
              </a:solidFill>
            </a:endParaRPr>
          </a:p>
        </p:txBody>
      </p:sp>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730496361"/>
      </p:ext>
    </p:extLst>
  </p:cSld>
  <p:clrMapOvr>
    <a:masterClrMapping/>
  </p:clrMapOvr>
  <p:transition spd="med">
    <p:fade thruBlk="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14.2 EUROPEAN COMMISSION IMPLEMENTING DECISION 2011/850/EU (IPR)</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362234"/>
            <a:ext cx="8362950" cy="4972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en-US" sz="2400" b="1" dirty="0">
                <a:solidFill>
                  <a:srgbClr val="1F497D"/>
                </a:solidFill>
              </a:rPr>
              <a:t>Decision 2011/850 / EU also known as Implementing Provisions on Reporting (IPR) has replaced three recent air quality reporting </a:t>
            </a:r>
            <a:r>
              <a:rPr lang="en-US" sz="2400" b="1" dirty="0" smtClean="0">
                <a:solidFill>
                  <a:srgbClr val="1F497D"/>
                </a:solidFill>
              </a:rPr>
              <a:t>decisions</a:t>
            </a:r>
            <a:r>
              <a:rPr lang="pl-PL" sz="2400" b="1" dirty="0" smtClean="0">
                <a:solidFill>
                  <a:srgbClr val="1F497D"/>
                </a:solidFill>
              </a:rPr>
              <a:t>: </a:t>
            </a:r>
            <a:endParaRPr lang="pl-PL" sz="2000" dirty="0" smtClean="0">
              <a:solidFill>
                <a:srgbClr val="0070C0"/>
              </a:solidFill>
            </a:endParaRPr>
          </a:p>
          <a:p>
            <a:pPr marL="742950" lvl="1" indent="-285750">
              <a:spcBef>
                <a:spcPct val="20000"/>
              </a:spcBef>
              <a:buFont typeface="Arial" charset="0"/>
              <a:buChar char="–"/>
            </a:pPr>
            <a:r>
              <a:rPr lang="en-US" sz="2000" b="1" dirty="0">
                <a:solidFill>
                  <a:srgbClr val="0070C0"/>
                </a:solidFill>
              </a:rPr>
              <a:t>Council Decision 97/101 / EC </a:t>
            </a:r>
            <a:r>
              <a:rPr lang="en-US" sz="2000" dirty="0">
                <a:solidFill>
                  <a:srgbClr val="0070C0"/>
                </a:solidFill>
              </a:rPr>
              <a:t>establishing mutual exchange of information and data from networks and individual stations for </a:t>
            </a:r>
            <a:r>
              <a:rPr lang="en-US" sz="2000" dirty="0" smtClean="0">
                <a:solidFill>
                  <a:srgbClr val="0070C0"/>
                </a:solidFill>
              </a:rPr>
              <a:t>measurement </a:t>
            </a:r>
            <a:r>
              <a:rPr lang="en-US" sz="2000" dirty="0">
                <a:solidFill>
                  <a:srgbClr val="0070C0"/>
                </a:solidFill>
              </a:rPr>
              <a:t>of air </a:t>
            </a:r>
            <a:r>
              <a:rPr lang="en-US" sz="2000" dirty="0" smtClean="0">
                <a:solidFill>
                  <a:srgbClr val="0070C0"/>
                </a:solidFill>
              </a:rPr>
              <a:t>pollution</a:t>
            </a:r>
            <a:r>
              <a:rPr lang="pl-PL" sz="2000" dirty="0" smtClean="0">
                <a:solidFill>
                  <a:srgbClr val="0070C0"/>
                </a:solidFill>
              </a:rPr>
              <a:t>, </a:t>
            </a:r>
            <a:endParaRPr lang="pl-PL" sz="2000" dirty="0">
              <a:solidFill>
                <a:srgbClr val="0070C0"/>
              </a:solidFill>
            </a:endParaRPr>
          </a:p>
          <a:p>
            <a:pPr marL="742950" lvl="1" indent="-285750">
              <a:spcBef>
                <a:spcPct val="20000"/>
              </a:spcBef>
              <a:buFont typeface="Arial" charset="0"/>
              <a:buChar char="–"/>
            </a:pPr>
            <a:r>
              <a:rPr lang="en-US" sz="2000" b="1" dirty="0">
                <a:solidFill>
                  <a:srgbClr val="0070C0"/>
                </a:solidFill>
              </a:rPr>
              <a:t>Commission Decision 2004/224 / EC </a:t>
            </a:r>
            <a:r>
              <a:rPr lang="hr-HR" sz="2000" dirty="0" smtClean="0">
                <a:solidFill>
                  <a:srgbClr val="0070C0"/>
                </a:solidFill>
              </a:rPr>
              <a:t>on </a:t>
            </a:r>
            <a:r>
              <a:rPr lang="hr-HR" sz="2000" dirty="0" err="1" smtClean="0">
                <a:solidFill>
                  <a:srgbClr val="0070C0"/>
                </a:solidFill>
              </a:rPr>
              <a:t>defining</a:t>
            </a:r>
            <a:r>
              <a:rPr lang="hr-HR" sz="2000" dirty="0" smtClean="0">
                <a:solidFill>
                  <a:srgbClr val="0070C0"/>
                </a:solidFill>
              </a:rPr>
              <a:t> </a:t>
            </a:r>
            <a:r>
              <a:rPr lang="en-US" sz="2000" dirty="0" smtClean="0">
                <a:solidFill>
                  <a:srgbClr val="0070C0"/>
                </a:solidFill>
              </a:rPr>
              <a:t>procedures </a:t>
            </a:r>
            <a:r>
              <a:rPr lang="en-US" sz="2000" dirty="0">
                <a:solidFill>
                  <a:srgbClr val="0070C0"/>
                </a:solidFill>
              </a:rPr>
              <a:t>for </a:t>
            </a:r>
            <a:r>
              <a:rPr lang="en-US" sz="2000" dirty="0" smtClean="0">
                <a:solidFill>
                  <a:srgbClr val="0070C0"/>
                </a:solidFill>
              </a:rPr>
              <a:t>submission </a:t>
            </a:r>
            <a:r>
              <a:rPr lang="en-US" sz="2000" dirty="0">
                <a:solidFill>
                  <a:srgbClr val="0070C0"/>
                </a:solidFill>
              </a:rPr>
              <a:t>of information on</a:t>
            </a:r>
            <a:r>
              <a:rPr lang="en-US" sz="2000" b="1" dirty="0">
                <a:solidFill>
                  <a:srgbClr val="0070C0"/>
                </a:solidFill>
              </a:rPr>
              <a:t> plans or programs </a:t>
            </a:r>
            <a:r>
              <a:rPr lang="en-US" sz="2000" dirty="0">
                <a:solidFill>
                  <a:srgbClr val="0070C0"/>
                </a:solidFill>
              </a:rPr>
              <a:t>in relation to the limit values of certain pollutants in the air and</a:t>
            </a:r>
            <a:endParaRPr lang="pl-PL" sz="2000" dirty="0" smtClean="0">
              <a:solidFill>
                <a:srgbClr val="0070C0"/>
              </a:solidFill>
            </a:endParaRPr>
          </a:p>
          <a:p>
            <a:pPr marL="742950" lvl="1" indent="-285750">
              <a:spcBef>
                <a:spcPct val="20000"/>
              </a:spcBef>
              <a:buFont typeface="Arial" charset="0"/>
              <a:buChar char="–"/>
            </a:pPr>
            <a:r>
              <a:rPr lang="en-US" sz="2000" b="1" dirty="0">
                <a:solidFill>
                  <a:srgbClr val="0070C0"/>
                </a:solidFill>
              </a:rPr>
              <a:t>Commission Decision 2004/461 / EC </a:t>
            </a:r>
            <a:r>
              <a:rPr lang="en-US" sz="2000" dirty="0">
                <a:solidFill>
                  <a:srgbClr val="0070C0"/>
                </a:solidFill>
              </a:rPr>
              <a:t>on the establishment of a </a:t>
            </a:r>
            <a:r>
              <a:rPr lang="en-US" sz="2000" b="1" dirty="0">
                <a:solidFill>
                  <a:srgbClr val="0070C0"/>
                </a:solidFill>
              </a:rPr>
              <a:t>questionnaire </a:t>
            </a:r>
            <a:r>
              <a:rPr lang="en-US" sz="2000" dirty="0">
                <a:solidFill>
                  <a:srgbClr val="0070C0"/>
                </a:solidFill>
              </a:rPr>
              <a:t>for the submission of an annual air quality assessment </a:t>
            </a:r>
            <a:r>
              <a:rPr lang="en-US" sz="2000" dirty="0" smtClean="0">
                <a:solidFill>
                  <a:srgbClr val="0070C0"/>
                </a:solidFill>
              </a:rPr>
              <a:t>report</a:t>
            </a:r>
            <a:r>
              <a:rPr lang="pl-PL" sz="2000" dirty="0" smtClean="0">
                <a:solidFill>
                  <a:srgbClr val="0070C0"/>
                </a:solidFill>
              </a:rPr>
              <a:t>.</a:t>
            </a:r>
          </a:p>
          <a:p>
            <a:pPr marL="0" lvl="1">
              <a:spcBef>
                <a:spcPct val="20000"/>
              </a:spcBef>
            </a:pPr>
            <a:r>
              <a:rPr lang="pl-PL" sz="2000" dirty="0" smtClean="0">
                <a:solidFill>
                  <a:srgbClr val="0070C0"/>
                </a:solidFill>
              </a:rPr>
              <a:t>Decision 2011/850/EU, has been implemented (came into effect) </a:t>
            </a:r>
            <a:r>
              <a:rPr lang="pl-PL" sz="2000" b="1" dirty="0" smtClean="0">
                <a:solidFill>
                  <a:srgbClr val="0070C0"/>
                </a:solidFill>
              </a:rPr>
              <a:t>from 1st January 2014</a:t>
            </a:r>
            <a:r>
              <a:rPr lang="pl-PL" sz="2000" b="1" dirty="0">
                <a:solidFill>
                  <a:srgbClr val="0070C0"/>
                </a:solidFill>
              </a:rPr>
              <a:t>. </a:t>
            </a:r>
            <a:r>
              <a:rPr lang="pl-PL" sz="2000" dirty="0" smtClean="0">
                <a:solidFill>
                  <a:srgbClr val="0070C0"/>
                </a:solidFill>
              </a:rPr>
              <a:t>In other words, it is applied to information/data on air quality collected by member states since January 2013. </a:t>
            </a: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163889393"/>
      </p:ext>
    </p:extLst>
  </p:cSld>
  <p:clrMapOvr>
    <a:masterClrMapping/>
  </p:clrMapOvr>
  <p:transition spd="med">
    <p:fade thruBlk="1"/>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14.2 EUROPEAN COMMISSION IMPLEMENTING DECISION 2011/850/EU (IPR)</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42043" y="1533546"/>
            <a:ext cx="8678107" cy="4545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en-US" sz="2400" b="1" dirty="0" smtClean="0">
                <a:solidFill>
                  <a:srgbClr val="1F497D"/>
                </a:solidFill>
              </a:rPr>
              <a:t>IPR </a:t>
            </a:r>
            <a:r>
              <a:rPr lang="hr-HR" sz="2400" b="1" dirty="0" err="1" smtClean="0">
                <a:solidFill>
                  <a:srgbClr val="1F497D"/>
                </a:solidFill>
              </a:rPr>
              <a:t>prescribed</a:t>
            </a:r>
            <a:r>
              <a:rPr lang="hr-HR" sz="2400" b="1" dirty="0" smtClean="0">
                <a:solidFill>
                  <a:srgbClr val="1F497D"/>
                </a:solidFill>
              </a:rPr>
              <a:t> </a:t>
            </a:r>
            <a:r>
              <a:rPr lang="en-US" sz="2400" b="1" dirty="0" smtClean="0">
                <a:solidFill>
                  <a:srgbClr val="1F497D"/>
                </a:solidFill>
              </a:rPr>
              <a:t>a </a:t>
            </a:r>
            <a:r>
              <a:rPr lang="en-US" sz="2400" b="1" dirty="0">
                <a:solidFill>
                  <a:srgbClr val="1F497D"/>
                </a:solidFill>
              </a:rPr>
              <a:t>new reporting mechanism, e-reporting, more recent and more modern than </a:t>
            </a:r>
            <a:r>
              <a:rPr lang="hr-HR" sz="2400" b="1" dirty="0" err="1" smtClean="0">
                <a:solidFill>
                  <a:srgbClr val="1F497D"/>
                </a:solidFill>
              </a:rPr>
              <a:t>former</a:t>
            </a:r>
            <a:r>
              <a:rPr lang="hr-HR" sz="2400" b="1" dirty="0" smtClean="0">
                <a:solidFill>
                  <a:srgbClr val="1F497D"/>
                </a:solidFill>
              </a:rPr>
              <a:t> </a:t>
            </a:r>
            <a:r>
              <a:rPr lang="en-US" sz="2400" b="1" dirty="0" smtClean="0">
                <a:solidFill>
                  <a:srgbClr val="1F497D"/>
                </a:solidFill>
              </a:rPr>
              <a:t>reporting method</a:t>
            </a:r>
            <a:r>
              <a:rPr lang="hr-HR" sz="2400" b="1" dirty="0" smtClean="0">
                <a:solidFill>
                  <a:srgbClr val="1F497D"/>
                </a:solidFill>
              </a:rPr>
              <a:t>s</a:t>
            </a:r>
            <a:r>
              <a:rPr lang="en-US" sz="2400" b="1" dirty="0" smtClean="0">
                <a:solidFill>
                  <a:srgbClr val="1F497D"/>
                </a:solidFill>
              </a:rPr>
              <a:t> </a:t>
            </a:r>
            <a:r>
              <a:rPr lang="en-US" sz="2400" b="1" dirty="0">
                <a:solidFill>
                  <a:srgbClr val="1F497D"/>
                </a:solidFill>
              </a:rPr>
              <a:t>(DEM, AQ Questionnaire, NRT-data, Plans &amp; Programs</a:t>
            </a:r>
            <a:r>
              <a:rPr lang="en-US" sz="2400" b="1" dirty="0" smtClean="0">
                <a:solidFill>
                  <a:srgbClr val="1F497D"/>
                </a:solidFill>
              </a:rPr>
              <a:t>)</a:t>
            </a:r>
            <a:r>
              <a:rPr lang="pl-PL" sz="2400" b="1" dirty="0" smtClean="0">
                <a:solidFill>
                  <a:srgbClr val="1F497D"/>
                </a:solidFill>
              </a:rPr>
              <a:t>: </a:t>
            </a:r>
            <a:endParaRPr lang="pl-PL" sz="2000" dirty="0" smtClean="0">
              <a:solidFill>
                <a:srgbClr val="0070C0"/>
              </a:solidFill>
            </a:endParaRPr>
          </a:p>
          <a:p>
            <a:pPr marL="742950" lvl="1" indent="-285750">
              <a:spcBef>
                <a:spcPct val="20000"/>
              </a:spcBef>
              <a:buFont typeface="Arial" charset="0"/>
              <a:buChar char="–"/>
            </a:pPr>
            <a:r>
              <a:rPr lang="en-US" sz="2000" dirty="0">
                <a:solidFill>
                  <a:srgbClr val="0070C0"/>
                </a:solidFill>
              </a:rPr>
              <a:t>For the purpose of </a:t>
            </a:r>
            <a:r>
              <a:rPr lang="en-US" sz="2000" b="1" dirty="0">
                <a:solidFill>
                  <a:srgbClr val="0070C0"/>
                </a:solidFill>
              </a:rPr>
              <a:t>rationalizing</a:t>
            </a:r>
            <a:r>
              <a:rPr lang="en-US" sz="2000" dirty="0">
                <a:solidFill>
                  <a:srgbClr val="0070C0"/>
                </a:solidFill>
              </a:rPr>
              <a:t> the amount of information being disclosed, </a:t>
            </a:r>
            <a:r>
              <a:rPr lang="en-US" sz="2000" b="1" dirty="0">
                <a:solidFill>
                  <a:srgbClr val="0070C0"/>
                </a:solidFill>
              </a:rPr>
              <a:t>increasing the benefits </a:t>
            </a:r>
            <a:r>
              <a:rPr lang="en-US" sz="2000" b="1" dirty="0" smtClean="0">
                <a:solidFill>
                  <a:srgbClr val="0070C0"/>
                </a:solidFill>
              </a:rPr>
              <a:t>of </a:t>
            </a:r>
            <a:r>
              <a:rPr lang="en-US" sz="2000" b="1" dirty="0">
                <a:solidFill>
                  <a:srgbClr val="0070C0"/>
                </a:solidFill>
              </a:rPr>
              <a:t>such information </a:t>
            </a:r>
            <a:r>
              <a:rPr lang="en-US" sz="2000" dirty="0">
                <a:solidFill>
                  <a:srgbClr val="0070C0"/>
                </a:solidFill>
              </a:rPr>
              <a:t>and </a:t>
            </a:r>
            <a:r>
              <a:rPr lang="en-US" sz="2000" b="1" dirty="0">
                <a:solidFill>
                  <a:srgbClr val="0070C0"/>
                </a:solidFill>
              </a:rPr>
              <a:t>reducing administrative burden,</a:t>
            </a:r>
            <a:r>
              <a:rPr lang="en-US" sz="2000" dirty="0">
                <a:solidFill>
                  <a:srgbClr val="0070C0"/>
                </a:solidFill>
              </a:rPr>
              <a:t> information must be prepared and delivered in a standardized machine-readable form (</a:t>
            </a:r>
            <a:r>
              <a:rPr lang="en-US" sz="2000" b="1" dirty="0">
                <a:solidFill>
                  <a:srgbClr val="0070C0"/>
                </a:solidFill>
              </a:rPr>
              <a:t>XML format</a:t>
            </a:r>
            <a:r>
              <a:rPr lang="en-US" sz="2000" dirty="0">
                <a:solidFill>
                  <a:srgbClr val="0070C0"/>
                </a:solidFill>
              </a:rPr>
              <a:t>) and aligned with the requirements of Directive </a:t>
            </a:r>
            <a:r>
              <a:rPr lang="en-US" sz="2000" b="1" dirty="0">
                <a:solidFill>
                  <a:srgbClr val="0070C0"/>
                </a:solidFill>
              </a:rPr>
              <a:t>2007/2 / EC </a:t>
            </a:r>
            <a:r>
              <a:rPr lang="en-US" sz="2000" dirty="0">
                <a:solidFill>
                  <a:srgbClr val="0070C0"/>
                </a:solidFill>
              </a:rPr>
              <a:t>on the Establishment of Spatial Information Infrastructure </a:t>
            </a:r>
            <a:r>
              <a:rPr lang="hr-HR" sz="2000" dirty="0" err="1" smtClean="0">
                <a:solidFill>
                  <a:srgbClr val="0070C0"/>
                </a:solidFill>
              </a:rPr>
              <a:t>in</a:t>
            </a:r>
            <a:r>
              <a:rPr lang="hr-HR" sz="2000" dirty="0" smtClean="0">
                <a:solidFill>
                  <a:srgbClr val="0070C0"/>
                </a:solidFill>
              </a:rPr>
              <a:t> </a:t>
            </a:r>
            <a:r>
              <a:rPr lang="hr-HR" sz="2000" dirty="0">
                <a:solidFill>
                  <a:srgbClr val="0070C0"/>
                </a:solidFill>
              </a:rPr>
              <a:t>t</a:t>
            </a:r>
            <a:r>
              <a:rPr lang="en-US" sz="2000" dirty="0" smtClean="0">
                <a:solidFill>
                  <a:srgbClr val="0070C0"/>
                </a:solidFill>
              </a:rPr>
              <a:t>he </a:t>
            </a:r>
            <a:r>
              <a:rPr lang="en-US" sz="2000" dirty="0">
                <a:solidFill>
                  <a:srgbClr val="0070C0"/>
                </a:solidFill>
              </a:rPr>
              <a:t>European Community (</a:t>
            </a:r>
            <a:r>
              <a:rPr lang="en-US" sz="2000" b="1" dirty="0">
                <a:solidFill>
                  <a:srgbClr val="0070C0"/>
                </a:solidFill>
              </a:rPr>
              <a:t>INSPIRE</a:t>
            </a:r>
            <a:r>
              <a:rPr lang="en-US" sz="2000" dirty="0" smtClean="0">
                <a:solidFill>
                  <a:srgbClr val="0070C0"/>
                </a:solidFill>
              </a:rPr>
              <a:t>).</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Information is delivered to the </a:t>
            </a:r>
            <a:r>
              <a:rPr lang="en-US" sz="2000" b="1" dirty="0">
                <a:solidFill>
                  <a:srgbClr val="0070C0"/>
                </a:solidFill>
              </a:rPr>
              <a:t>EIONET Central Data Repository (CDR), </a:t>
            </a:r>
            <a:r>
              <a:rPr lang="en-US" sz="2000" dirty="0">
                <a:solidFill>
                  <a:srgbClr val="0070C0"/>
                </a:solidFill>
              </a:rPr>
              <a:t>accessible through the </a:t>
            </a:r>
            <a:r>
              <a:rPr lang="en-US" sz="2000" b="1" dirty="0">
                <a:solidFill>
                  <a:srgbClr val="0070C0"/>
                </a:solidFill>
              </a:rPr>
              <a:t>AQ Portal </a:t>
            </a:r>
            <a:r>
              <a:rPr lang="en-US" sz="2000" dirty="0">
                <a:solidFill>
                  <a:srgbClr val="0070C0"/>
                </a:solidFill>
              </a:rPr>
              <a:t>established by the EC, which is maintained and managed by the European Environment Agency (</a:t>
            </a:r>
            <a:r>
              <a:rPr lang="en-US" sz="2000" b="1" dirty="0">
                <a:solidFill>
                  <a:srgbClr val="0070C0"/>
                </a:solidFill>
              </a:rPr>
              <a:t>EEA</a:t>
            </a:r>
            <a:r>
              <a:rPr lang="en-US" sz="2000" dirty="0">
                <a:solidFill>
                  <a:srgbClr val="0070C0"/>
                </a:solidFill>
              </a:rPr>
              <a:t>). The portal has all the news, guidelines and instructions related to </a:t>
            </a:r>
            <a:r>
              <a:rPr lang="en-US" sz="2000" dirty="0" smtClean="0">
                <a:solidFill>
                  <a:srgbClr val="0070C0"/>
                </a:solidFill>
              </a:rPr>
              <a:t>e-reporting</a:t>
            </a:r>
            <a:r>
              <a:rPr lang="pl-PL" sz="2000" dirty="0" smtClean="0">
                <a:solidFill>
                  <a:srgbClr val="0070C0"/>
                </a:solidFill>
              </a:rPr>
              <a:t>.</a:t>
            </a: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723120818"/>
      </p:ext>
    </p:extLst>
  </p:cSld>
  <p:clrMapOvr>
    <a:masterClrMapping/>
  </p:clrMapOvr>
  <p:transition spd="med">
    <p:fade thruBlk="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457200" y="2581275"/>
            <a:ext cx="8229600" cy="1143000"/>
          </a:xfrm>
        </p:spPr>
        <p:txBody>
          <a:bodyPr/>
          <a:lstStyle/>
          <a:p>
            <a:pPr eaLnBrk="1" hangingPunct="1"/>
            <a:r>
              <a:rPr lang="hr-HR" sz="3600" b="1" dirty="0" smtClean="0">
                <a:solidFill>
                  <a:schemeClr val="tx2"/>
                </a:solidFill>
                <a:effectLst>
                  <a:glow rad="228600">
                    <a:schemeClr val="bg1">
                      <a:lumMod val="50000"/>
                      <a:alpha val="20000"/>
                    </a:schemeClr>
                  </a:glow>
                </a:effectLst>
              </a:rPr>
              <a:t>TOPIC 14: </a:t>
            </a:r>
            <a:r>
              <a:rPr lang="hr-HR" sz="3600" b="1" dirty="0" err="1" smtClean="0">
                <a:solidFill>
                  <a:schemeClr val="tx2"/>
                </a:solidFill>
                <a:effectLst>
                  <a:glow rad="228600">
                    <a:schemeClr val="bg1">
                      <a:lumMod val="50000"/>
                      <a:alpha val="20000"/>
                    </a:schemeClr>
                  </a:glow>
                </a:effectLst>
              </a:rPr>
              <a:t>Delivering</a:t>
            </a:r>
            <a:r>
              <a:rPr lang="hr-HR" sz="3600" b="1" dirty="0" smtClean="0">
                <a:solidFill>
                  <a:schemeClr val="tx2"/>
                </a:solidFill>
                <a:effectLst>
                  <a:glow rad="228600">
                    <a:schemeClr val="bg1">
                      <a:lumMod val="50000"/>
                      <a:alpha val="20000"/>
                    </a:schemeClr>
                  </a:glow>
                </a:effectLst>
              </a:rPr>
              <a:t> </a:t>
            </a:r>
            <a:r>
              <a:rPr lang="hr-HR" sz="3600" b="1" dirty="0" err="1" smtClean="0">
                <a:solidFill>
                  <a:schemeClr val="tx2"/>
                </a:solidFill>
                <a:effectLst>
                  <a:glow rad="228600">
                    <a:schemeClr val="bg1">
                      <a:lumMod val="50000"/>
                      <a:alpha val="20000"/>
                    </a:schemeClr>
                  </a:glow>
                </a:effectLst>
              </a:rPr>
              <a:t>air</a:t>
            </a:r>
            <a:r>
              <a:rPr lang="hr-HR" sz="3600" b="1" dirty="0" smtClean="0">
                <a:solidFill>
                  <a:schemeClr val="tx2"/>
                </a:solidFill>
                <a:effectLst>
                  <a:glow rad="228600">
                    <a:schemeClr val="bg1">
                      <a:lumMod val="50000"/>
                      <a:alpha val="20000"/>
                    </a:schemeClr>
                  </a:glow>
                </a:effectLst>
              </a:rPr>
              <a:t> </a:t>
            </a:r>
            <a:r>
              <a:rPr lang="hr-HR" sz="3600" b="1" dirty="0" err="1" smtClean="0">
                <a:solidFill>
                  <a:schemeClr val="tx2"/>
                </a:solidFill>
                <a:effectLst>
                  <a:glow rad="228600">
                    <a:schemeClr val="bg1">
                      <a:lumMod val="50000"/>
                      <a:alpha val="20000"/>
                    </a:schemeClr>
                  </a:glow>
                </a:effectLst>
              </a:rPr>
              <a:t>quality</a:t>
            </a:r>
            <a:r>
              <a:rPr lang="hr-HR" sz="3600" b="1" smtClean="0">
                <a:solidFill>
                  <a:schemeClr val="tx2"/>
                </a:solidFill>
                <a:effectLst>
                  <a:glow rad="228600">
                    <a:schemeClr val="bg1">
                      <a:lumMod val="50000"/>
                      <a:alpha val="20000"/>
                    </a:schemeClr>
                  </a:glow>
                </a:effectLst>
              </a:rPr>
              <a:t> data </a:t>
            </a:r>
            <a:r>
              <a:rPr lang="hr-HR" sz="3600" b="1" dirty="0" smtClean="0">
                <a:solidFill>
                  <a:schemeClr val="tx2"/>
                </a:solidFill>
                <a:effectLst>
                  <a:glow rad="228600">
                    <a:schemeClr val="bg1">
                      <a:lumMod val="50000"/>
                      <a:alpha val="20000"/>
                    </a:schemeClr>
                  </a:glow>
                </a:effectLst>
              </a:rPr>
              <a:t>to EEA/EIONET</a:t>
            </a:r>
          </a:p>
        </p:txBody>
      </p:sp>
      <p:grpSp>
        <p:nvGrpSpPr>
          <p:cNvPr id="12" name="Group 3"/>
          <p:cNvGrpSpPr>
            <a:grpSpLocks/>
          </p:cNvGrpSpPr>
          <p:nvPr/>
        </p:nvGrpSpPr>
        <p:grpSpPr bwMode="auto">
          <a:xfrm>
            <a:off x="1152525" y="882831"/>
            <a:ext cx="5843977" cy="664979"/>
            <a:chOff x="14858" y="6098313"/>
            <a:chExt cx="5844024" cy="637316"/>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13"/>
              <a:ext cx="5463612" cy="63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936" y="6134828"/>
              <a:ext cx="3946946" cy="265476"/>
            </a:xfrm>
            <a:prstGeom prst="rect">
              <a:avLst/>
            </a:prstGeom>
          </p:spPr>
          <p:txBody>
            <a:bodyPr wrap="none">
              <a:spAutoFit/>
            </a:bodyPr>
            <a:lstStyle/>
            <a:p>
              <a:r>
                <a:rPr lang="en-US" sz="1200" dirty="0">
                  <a:solidFill>
                    <a:srgbClr val="7F7F7F"/>
                  </a:solidFill>
                  <a:latin typeface="Arial" charset="0"/>
                </a:rPr>
                <a:t>Energy research and Environmental Protection Institute</a:t>
              </a:r>
            </a:p>
          </p:txBody>
        </p:sp>
      </p:grpSp>
      <p:pic>
        <p:nvPicPr>
          <p:cNvPr id="15" name="Picture 8" descr="Znak_1024x76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38367"/>
            <a:ext cx="11557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23557" y="738367"/>
            <a:ext cx="1361625" cy="963029"/>
          </a:xfrm>
          <a:prstGeom prst="rect">
            <a:avLst/>
          </a:prstGeom>
        </p:spPr>
      </p:pic>
    </p:spTree>
    <p:extLst>
      <p:ext uri="{BB962C8B-B14F-4D97-AF65-F5344CB8AC3E}">
        <p14:creationId xmlns:p14="http://schemas.microsoft.com/office/powerpoint/2010/main" val="4118193170"/>
      </p:ext>
    </p:extLst>
  </p:cSld>
  <p:clrMapOvr>
    <a:masterClrMapping/>
  </p:clrMapOvr>
  <p:transition spd="med">
    <p:fade thruBlk="1"/>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14.2 EUROPEAN COMMISSION IMPLEMENTING DECISION 2011/850/EU (IPR)</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77553" y="1362235"/>
            <a:ext cx="8851037" cy="4603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400" b="1" dirty="0" smtClean="0">
                <a:solidFill>
                  <a:srgbClr val="1F497D"/>
                </a:solidFill>
              </a:rPr>
              <a:t>Competent </a:t>
            </a:r>
            <a:r>
              <a:rPr lang="hr-HR" sz="2400" b="1" dirty="0" err="1">
                <a:solidFill>
                  <a:srgbClr val="1F497D"/>
                </a:solidFill>
              </a:rPr>
              <a:t>a</a:t>
            </a:r>
            <a:r>
              <a:rPr lang="hr-HR" sz="2400" b="1" dirty="0" err="1" smtClean="0">
                <a:solidFill>
                  <a:srgbClr val="1F497D"/>
                </a:solidFill>
              </a:rPr>
              <a:t>uthority</a:t>
            </a:r>
            <a:r>
              <a:rPr lang="en-US" sz="2400" b="1" dirty="0" smtClean="0">
                <a:solidFill>
                  <a:srgbClr val="1F497D"/>
                </a:solidFill>
              </a:rPr>
              <a:t> </a:t>
            </a:r>
            <a:r>
              <a:rPr lang="en-US" sz="2400" b="1" dirty="0">
                <a:solidFill>
                  <a:srgbClr val="1F497D"/>
                </a:solidFill>
              </a:rPr>
              <a:t>for </a:t>
            </a:r>
            <a:r>
              <a:rPr lang="hr-HR" sz="2400" b="1" dirty="0" smtClean="0">
                <a:solidFill>
                  <a:srgbClr val="1F497D"/>
                </a:solidFill>
              </a:rPr>
              <a:t>i</a:t>
            </a:r>
            <a:r>
              <a:rPr lang="en-US" sz="2400" b="1" dirty="0" err="1" smtClean="0">
                <a:solidFill>
                  <a:srgbClr val="1F497D"/>
                </a:solidFill>
              </a:rPr>
              <a:t>mplementation</a:t>
            </a:r>
            <a:r>
              <a:rPr lang="en-US" sz="2400" b="1" dirty="0" smtClean="0">
                <a:solidFill>
                  <a:srgbClr val="1F497D"/>
                </a:solidFill>
              </a:rPr>
              <a:t> </a:t>
            </a:r>
            <a:r>
              <a:rPr lang="en-US" sz="2400" b="1" dirty="0">
                <a:solidFill>
                  <a:srgbClr val="1F497D"/>
                </a:solidFill>
              </a:rPr>
              <a:t>of </a:t>
            </a:r>
            <a:r>
              <a:rPr lang="en-US" sz="2400" b="1" dirty="0" smtClean="0">
                <a:solidFill>
                  <a:srgbClr val="1F497D"/>
                </a:solidFill>
              </a:rPr>
              <a:t>the</a:t>
            </a:r>
            <a:r>
              <a:rPr lang="hr-HR" sz="2400" b="1" dirty="0" smtClean="0">
                <a:solidFill>
                  <a:srgbClr val="1F497D"/>
                </a:solidFill>
              </a:rPr>
              <a:t> </a:t>
            </a:r>
            <a:r>
              <a:rPr lang="hr-HR" sz="2400" b="1" dirty="0" err="1" smtClean="0">
                <a:solidFill>
                  <a:srgbClr val="1F497D"/>
                </a:solidFill>
              </a:rPr>
              <a:t>Commission</a:t>
            </a:r>
            <a:r>
              <a:rPr lang="en-US" sz="2400" b="1" dirty="0" smtClean="0">
                <a:solidFill>
                  <a:srgbClr val="1F497D"/>
                </a:solidFill>
              </a:rPr>
              <a:t> </a:t>
            </a:r>
            <a:r>
              <a:rPr lang="en-US" sz="2400" b="1" dirty="0">
                <a:solidFill>
                  <a:srgbClr val="1F497D"/>
                </a:solidFill>
              </a:rPr>
              <a:t>Decision 2011/850 / EU </a:t>
            </a:r>
            <a:r>
              <a:rPr lang="en-US" sz="2400" b="1" dirty="0" smtClean="0">
                <a:solidFill>
                  <a:srgbClr val="1F497D"/>
                </a:solidFill>
              </a:rPr>
              <a:t>is </a:t>
            </a:r>
            <a:r>
              <a:rPr lang="en-US" sz="2400" b="1" dirty="0">
                <a:solidFill>
                  <a:srgbClr val="1F497D"/>
                </a:solidFill>
              </a:rPr>
              <a:t>the Agency </a:t>
            </a:r>
            <a:r>
              <a:rPr lang="hr-HR" sz="2400" b="1" dirty="0" err="1" smtClean="0">
                <a:solidFill>
                  <a:srgbClr val="1F497D"/>
                </a:solidFill>
              </a:rPr>
              <a:t>that</a:t>
            </a:r>
            <a:r>
              <a:rPr lang="hr-HR" sz="2400" b="1" dirty="0" smtClean="0">
                <a:solidFill>
                  <a:srgbClr val="1F497D"/>
                </a:solidFill>
              </a:rPr>
              <a:t> </a:t>
            </a:r>
            <a:r>
              <a:rPr lang="hr-HR" sz="2400" b="1" dirty="0" err="1" smtClean="0">
                <a:solidFill>
                  <a:srgbClr val="1F497D"/>
                </a:solidFill>
              </a:rPr>
              <a:t>conducts</a:t>
            </a:r>
            <a:r>
              <a:rPr lang="hr-HR" sz="2400" b="1" dirty="0" smtClean="0">
                <a:solidFill>
                  <a:srgbClr val="1F497D"/>
                </a:solidFill>
              </a:rPr>
              <a:t> </a:t>
            </a:r>
            <a:r>
              <a:rPr lang="hr-HR" sz="2400" b="1" dirty="0" err="1" smtClean="0">
                <a:solidFill>
                  <a:srgbClr val="1F497D"/>
                </a:solidFill>
              </a:rPr>
              <a:t>following</a:t>
            </a:r>
            <a:r>
              <a:rPr lang="hr-HR" sz="2400" b="1" dirty="0" smtClean="0">
                <a:solidFill>
                  <a:srgbClr val="1F497D"/>
                </a:solidFill>
              </a:rPr>
              <a:t> </a:t>
            </a:r>
            <a:r>
              <a:rPr lang="hr-HR" sz="2400" b="1" dirty="0" err="1" smtClean="0">
                <a:solidFill>
                  <a:srgbClr val="1F497D"/>
                </a:solidFill>
              </a:rPr>
              <a:t>activities</a:t>
            </a:r>
            <a:r>
              <a:rPr lang="hr-HR" sz="2400" b="1" dirty="0" smtClean="0">
                <a:solidFill>
                  <a:srgbClr val="1F497D"/>
                </a:solidFill>
              </a:rPr>
              <a:t> for </a:t>
            </a:r>
            <a:r>
              <a:rPr lang="hr-HR" sz="2400" b="1" dirty="0" err="1" smtClean="0">
                <a:solidFill>
                  <a:srgbClr val="1F497D"/>
                </a:solidFill>
              </a:rPr>
              <a:t>purposes</a:t>
            </a:r>
            <a:r>
              <a:rPr lang="hr-HR" sz="2400" b="1" dirty="0" smtClean="0">
                <a:solidFill>
                  <a:srgbClr val="1F497D"/>
                </a:solidFill>
              </a:rPr>
              <a:t> </a:t>
            </a:r>
            <a:r>
              <a:rPr lang="hr-HR" sz="2400" b="1" dirty="0" err="1" smtClean="0">
                <a:solidFill>
                  <a:srgbClr val="1F497D"/>
                </a:solidFill>
              </a:rPr>
              <a:t>of</a:t>
            </a:r>
            <a:r>
              <a:rPr lang="hr-HR" sz="2400" b="1" dirty="0" smtClean="0">
                <a:solidFill>
                  <a:srgbClr val="1F497D"/>
                </a:solidFill>
              </a:rPr>
              <a:t> </a:t>
            </a:r>
            <a:r>
              <a:rPr lang="hr-HR" sz="2400" b="1" dirty="0" err="1" smtClean="0">
                <a:solidFill>
                  <a:srgbClr val="1F497D"/>
                </a:solidFill>
              </a:rPr>
              <a:t>Decision</a:t>
            </a:r>
            <a:r>
              <a:rPr lang="hr-HR" sz="2400" b="1" dirty="0" smtClean="0">
                <a:solidFill>
                  <a:srgbClr val="1F497D"/>
                </a:solidFill>
              </a:rPr>
              <a:t> </a:t>
            </a:r>
            <a:r>
              <a:rPr lang="hr-HR" sz="2400" b="1" dirty="0">
                <a:solidFill>
                  <a:srgbClr val="1F497D"/>
                </a:solidFill>
              </a:rPr>
              <a:t>i</a:t>
            </a:r>
            <a:r>
              <a:rPr lang="en-US" sz="2400" b="1" dirty="0" err="1" smtClean="0">
                <a:solidFill>
                  <a:srgbClr val="1F497D"/>
                </a:solidFill>
              </a:rPr>
              <a:t>mplementation</a:t>
            </a:r>
            <a:r>
              <a:rPr lang="pl-PL" sz="2400" b="1" dirty="0" smtClean="0">
                <a:solidFill>
                  <a:srgbClr val="1F497D"/>
                </a:solidFill>
              </a:rPr>
              <a:t>:</a:t>
            </a:r>
            <a:endParaRPr lang="pl-PL" sz="2400" b="1" dirty="0">
              <a:solidFill>
                <a:srgbClr val="1F497D"/>
              </a:solidFill>
            </a:endParaRPr>
          </a:p>
          <a:p>
            <a:pPr lvl="1">
              <a:spcBef>
                <a:spcPct val="20000"/>
              </a:spcBef>
            </a:pPr>
            <a:r>
              <a:rPr lang="pl-PL" sz="2000" dirty="0" smtClean="0">
                <a:solidFill>
                  <a:srgbClr val="0070C0"/>
                </a:solidFill>
              </a:rPr>
              <a:t>– </a:t>
            </a:r>
            <a:r>
              <a:rPr lang="en-US" sz="2000" dirty="0">
                <a:solidFill>
                  <a:srgbClr val="0070C0"/>
                </a:solidFill>
              </a:rPr>
              <a:t> </a:t>
            </a:r>
            <a:r>
              <a:rPr lang="hr-HR" sz="2000" b="1" dirty="0" smtClean="0">
                <a:solidFill>
                  <a:srgbClr val="0070C0"/>
                </a:solidFill>
              </a:rPr>
              <a:t>d</a:t>
            </a:r>
            <a:r>
              <a:rPr lang="en-US" sz="2000" b="1" dirty="0" err="1" smtClean="0">
                <a:solidFill>
                  <a:srgbClr val="0070C0"/>
                </a:solidFill>
              </a:rPr>
              <a:t>eliver</a:t>
            </a:r>
            <a:r>
              <a:rPr lang="hr-HR" sz="2000" b="1" dirty="0" smtClean="0">
                <a:solidFill>
                  <a:srgbClr val="0070C0"/>
                </a:solidFill>
              </a:rPr>
              <a:t>s</a:t>
            </a:r>
            <a:r>
              <a:rPr lang="en-US" sz="2000" b="1" dirty="0" smtClean="0">
                <a:solidFill>
                  <a:srgbClr val="0070C0"/>
                </a:solidFill>
              </a:rPr>
              <a:t> </a:t>
            </a:r>
            <a:r>
              <a:rPr lang="en-US" sz="2000" b="1" dirty="0">
                <a:solidFill>
                  <a:srgbClr val="0070C0"/>
                </a:solidFill>
              </a:rPr>
              <a:t>the information </a:t>
            </a:r>
            <a:r>
              <a:rPr lang="en-US" sz="2000" dirty="0">
                <a:solidFill>
                  <a:srgbClr val="0070C0"/>
                </a:solidFill>
              </a:rPr>
              <a:t>used for the mutual exchange of information and reporting, within the prescribed deadlines, </a:t>
            </a:r>
            <a:r>
              <a:rPr lang="en-US" sz="2000" b="1" dirty="0">
                <a:solidFill>
                  <a:srgbClr val="0070C0"/>
                </a:solidFill>
              </a:rPr>
              <a:t>on behalf of the Republic of Croatia in the data repository,</a:t>
            </a:r>
            <a:r>
              <a:rPr lang="en-US" sz="2000" dirty="0">
                <a:solidFill>
                  <a:srgbClr val="0070C0"/>
                </a:solidFill>
              </a:rPr>
              <a:t> established by the European Commission with the assistance of the European Environment </a:t>
            </a:r>
            <a:r>
              <a:rPr lang="en-US" sz="2000" dirty="0" smtClean="0">
                <a:solidFill>
                  <a:srgbClr val="0070C0"/>
                </a:solidFill>
              </a:rPr>
              <a:t>Agency</a:t>
            </a:r>
            <a:endParaRPr lang="hr-HR" sz="2000" dirty="0" smtClean="0">
              <a:solidFill>
                <a:srgbClr val="0070C0"/>
              </a:solidFill>
            </a:endParaRPr>
          </a:p>
          <a:p>
            <a:pPr lvl="1">
              <a:spcBef>
                <a:spcPct val="20000"/>
              </a:spcBef>
            </a:pPr>
            <a:r>
              <a:rPr lang="pl-PL" sz="2000" dirty="0" smtClean="0">
                <a:solidFill>
                  <a:srgbClr val="0070C0"/>
                </a:solidFill>
              </a:rPr>
              <a:t>– </a:t>
            </a:r>
            <a:r>
              <a:rPr lang="en-US" sz="2000" dirty="0">
                <a:solidFill>
                  <a:srgbClr val="0070C0"/>
                </a:solidFill>
              </a:rPr>
              <a:t>In the case of </a:t>
            </a:r>
            <a:r>
              <a:rPr lang="en-US" sz="2000" b="1" dirty="0">
                <a:solidFill>
                  <a:srgbClr val="0070C0"/>
                </a:solidFill>
              </a:rPr>
              <a:t>updating the information</a:t>
            </a:r>
            <a:r>
              <a:rPr lang="en-US" sz="2000" dirty="0">
                <a:solidFill>
                  <a:srgbClr val="0070C0"/>
                </a:solidFill>
              </a:rPr>
              <a:t>, it explains the differences between the updated and original information and the reasons for the </a:t>
            </a:r>
            <a:r>
              <a:rPr lang="en-US" sz="2000" dirty="0" smtClean="0">
                <a:solidFill>
                  <a:srgbClr val="0070C0"/>
                </a:solidFill>
              </a:rPr>
              <a:t>update</a:t>
            </a:r>
            <a:endParaRPr lang="pl-PL" sz="2000" dirty="0" smtClean="0">
              <a:solidFill>
                <a:srgbClr val="0070C0"/>
              </a:solidFill>
            </a:endParaRPr>
          </a:p>
          <a:p>
            <a:pPr lvl="1">
              <a:spcBef>
                <a:spcPct val="20000"/>
              </a:spcBef>
            </a:pPr>
            <a:r>
              <a:rPr lang="pl-PL" sz="2000" dirty="0" smtClean="0">
                <a:solidFill>
                  <a:srgbClr val="0070C0"/>
                </a:solidFill>
              </a:rPr>
              <a:t>– </a:t>
            </a:r>
            <a:r>
              <a:rPr lang="en-US" sz="2000" dirty="0">
                <a:solidFill>
                  <a:srgbClr val="0070C0"/>
                </a:solidFill>
              </a:rPr>
              <a:t>informs the European Commission of the </a:t>
            </a:r>
            <a:r>
              <a:rPr lang="en-US" sz="2000" b="1" dirty="0">
                <a:solidFill>
                  <a:srgbClr val="0070C0"/>
                </a:solidFill>
              </a:rPr>
              <a:t>responsible persons</a:t>
            </a:r>
            <a:endParaRPr lang="pl-PL" sz="2000" b="1" dirty="0" smtClean="0">
              <a:solidFill>
                <a:srgbClr val="0070C0"/>
              </a:solidFill>
            </a:endParaRPr>
          </a:p>
          <a:p>
            <a:pPr lvl="1">
              <a:spcBef>
                <a:spcPct val="20000"/>
              </a:spcBef>
            </a:pPr>
            <a:r>
              <a:rPr lang="pl-PL" sz="2000" dirty="0" smtClean="0">
                <a:solidFill>
                  <a:srgbClr val="0070C0"/>
                </a:solidFill>
              </a:rPr>
              <a:t>– </a:t>
            </a:r>
            <a:r>
              <a:rPr lang="en-US" sz="2000" b="1" dirty="0">
                <a:solidFill>
                  <a:srgbClr val="0070C0"/>
                </a:solidFill>
              </a:rPr>
              <a:t>publishes</a:t>
            </a:r>
            <a:r>
              <a:rPr lang="en-US" sz="2000" dirty="0">
                <a:solidFill>
                  <a:srgbClr val="0070C0"/>
                </a:solidFill>
              </a:rPr>
              <a:t> the European Commission's </a:t>
            </a:r>
            <a:r>
              <a:rPr lang="en-US" sz="2000" b="1" dirty="0">
                <a:solidFill>
                  <a:srgbClr val="0070C0"/>
                </a:solidFill>
              </a:rPr>
              <a:t>Guidelines</a:t>
            </a:r>
            <a:r>
              <a:rPr lang="en-US" sz="2000" dirty="0">
                <a:solidFill>
                  <a:srgbClr val="0070C0"/>
                </a:solidFill>
              </a:rPr>
              <a:t> for </a:t>
            </a:r>
            <a:r>
              <a:rPr lang="hr-HR" sz="2000" dirty="0" smtClean="0">
                <a:solidFill>
                  <a:srgbClr val="0070C0"/>
                </a:solidFill>
              </a:rPr>
              <a:t>m</a:t>
            </a:r>
            <a:r>
              <a:rPr lang="en-US" sz="2000" dirty="0" err="1" smtClean="0">
                <a:solidFill>
                  <a:srgbClr val="0070C0"/>
                </a:solidFill>
              </a:rPr>
              <a:t>utual</a:t>
            </a:r>
            <a:r>
              <a:rPr lang="en-US" sz="2000" dirty="0" smtClean="0">
                <a:solidFill>
                  <a:srgbClr val="0070C0"/>
                </a:solidFill>
              </a:rPr>
              <a:t> </a:t>
            </a:r>
            <a:r>
              <a:rPr lang="hr-HR" sz="2000" dirty="0" smtClean="0">
                <a:solidFill>
                  <a:srgbClr val="0070C0"/>
                </a:solidFill>
              </a:rPr>
              <a:t>i</a:t>
            </a:r>
            <a:r>
              <a:rPr lang="en-US" sz="2000" dirty="0" err="1" smtClean="0">
                <a:solidFill>
                  <a:srgbClr val="0070C0"/>
                </a:solidFill>
              </a:rPr>
              <a:t>nformation</a:t>
            </a:r>
            <a:r>
              <a:rPr lang="en-US" sz="2000" dirty="0" smtClean="0">
                <a:solidFill>
                  <a:srgbClr val="0070C0"/>
                </a:solidFill>
              </a:rPr>
              <a:t> </a:t>
            </a:r>
            <a:r>
              <a:rPr lang="hr-HR" sz="2000" dirty="0" smtClean="0">
                <a:solidFill>
                  <a:srgbClr val="0070C0"/>
                </a:solidFill>
              </a:rPr>
              <a:t>e</a:t>
            </a:r>
            <a:r>
              <a:rPr lang="en-US" sz="2000" dirty="0" err="1" smtClean="0">
                <a:solidFill>
                  <a:srgbClr val="0070C0"/>
                </a:solidFill>
              </a:rPr>
              <a:t>xchange</a:t>
            </a:r>
            <a:r>
              <a:rPr lang="en-US" sz="2000" dirty="0" smtClean="0">
                <a:solidFill>
                  <a:srgbClr val="0070C0"/>
                </a:solidFill>
              </a:rPr>
              <a:t> </a:t>
            </a:r>
            <a:r>
              <a:rPr lang="en-US" sz="2000" dirty="0">
                <a:solidFill>
                  <a:srgbClr val="0070C0"/>
                </a:solidFill>
              </a:rPr>
              <a:t>and </a:t>
            </a:r>
            <a:r>
              <a:rPr lang="hr-HR" sz="2000" dirty="0" smtClean="0">
                <a:solidFill>
                  <a:srgbClr val="0070C0"/>
                </a:solidFill>
              </a:rPr>
              <a:t>a</a:t>
            </a:r>
            <a:r>
              <a:rPr lang="en-US" sz="2000" dirty="0" err="1" smtClean="0">
                <a:solidFill>
                  <a:srgbClr val="0070C0"/>
                </a:solidFill>
              </a:rPr>
              <a:t>ir</a:t>
            </a:r>
            <a:r>
              <a:rPr lang="en-US" sz="2000" dirty="0" smtClean="0">
                <a:solidFill>
                  <a:srgbClr val="0070C0"/>
                </a:solidFill>
              </a:rPr>
              <a:t> </a:t>
            </a:r>
            <a:r>
              <a:rPr lang="hr-HR" sz="2000" dirty="0" smtClean="0">
                <a:solidFill>
                  <a:srgbClr val="0070C0"/>
                </a:solidFill>
              </a:rPr>
              <a:t>q</a:t>
            </a:r>
            <a:r>
              <a:rPr lang="en-US" sz="2000" dirty="0" err="1" smtClean="0">
                <a:solidFill>
                  <a:srgbClr val="0070C0"/>
                </a:solidFill>
              </a:rPr>
              <a:t>uality</a:t>
            </a:r>
            <a:r>
              <a:rPr lang="en-US" sz="2000" dirty="0" smtClean="0">
                <a:solidFill>
                  <a:srgbClr val="0070C0"/>
                </a:solidFill>
              </a:rPr>
              <a:t> </a:t>
            </a:r>
            <a:r>
              <a:rPr lang="hr-HR" sz="2000" dirty="0" smtClean="0">
                <a:solidFill>
                  <a:srgbClr val="0070C0"/>
                </a:solidFill>
              </a:rPr>
              <a:t>r</a:t>
            </a:r>
            <a:r>
              <a:rPr lang="en-US" sz="2000" dirty="0" err="1" smtClean="0">
                <a:solidFill>
                  <a:srgbClr val="0070C0"/>
                </a:solidFill>
              </a:rPr>
              <a:t>eporting</a:t>
            </a:r>
            <a:r>
              <a:rPr lang="en-US" sz="2000" dirty="0" smtClean="0">
                <a:solidFill>
                  <a:srgbClr val="0070C0"/>
                </a:solidFill>
              </a:rPr>
              <a:t> </a:t>
            </a:r>
            <a:r>
              <a:rPr lang="en-US" sz="2000" dirty="0">
                <a:solidFill>
                  <a:srgbClr val="0070C0"/>
                </a:solidFill>
              </a:rPr>
              <a:t>on </a:t>
            </a:r>
            <a:r>
              <a:rPr lang="en-US" sz="2000" b="1" dirty="0">
                <a:solidFill>
                  <a:srgbClr val="0070C0"/>
                </a:solidFill>
              </a:rPr>
              <a:t>its </a:t>
            </a:r>
            <a:r>
              <a:rPr lang="hr-HR" sz="2000" b="1" dirty="0" smtClean="0">
                <a:solidFill>
                  <a:srgbClr val="0070C0"/>
                </a:solidFill>
              </a:rPr>
              <a:t>w</a:t>
            </a:r>
            <a:r>
              <a:rPr lang="en-US" sz="2000" b="1" dirty="0" err="1" smtClean="0">
                <a:solidFill>
                  <a:srgbClr val="0070C0"/>
                </a:solidFill>
              </a:rPr>
              <a:t>eb</a:t>
            </a:r>
            <a:r>
              <a:rPr lang="en-US" sz="2000" b="1" dirty="0" smtClean="0">
                <a:solidFill>
                  <a:srgbClr val="0070C0"/>
                </a:solidFill>
              </a:rPr>
              <a:t> </a:t>
            </a:r>
            <a:r>
              <a:rPr lang="hr-HR" sz="2000" b="1" dirty="0" smtClean="0">
                <a:solidFill>
                  <a:srgbClr val="0070C0"/>
                </a:solidFill>
              </a:rPr>
              <a:t>s</a:t>
            </a:r>
            <a:r>
              <a:rPr lang="en-US" sz="2000" b="1" dirty="0" err="1" smtClean="0">
                <a:solidFill>
                  <a:srgbClr val="0070C0"/>
                </a:solidFill>
              </a:rPr>
              <a:t>ites</a:t>
            </a:r>
            <a:endParaRPr lang="pl-PL" sz="2000" b="1" dirty="0" smtClean="0">
              <a:solidFill>
                <a:srgbClr val="0070C0"/>
              </a:solidFill>
            </a:endParaRPr>
          </a:p>
          <a:p>
            <a:pPr lvl="1">
              <a:spcBef>
                <a:spcPct val="20000"/>
              </a:spcBef>
            </a:pPr>
            <a:endParaRPr lang="pl-PL" sz="2000" b="1" dirty="0" smtClean="0">
              <a:solidFill>
                <a:srgbClr val="0070C0"/>
              </a:solidFill>
            </a:endParaRPr>
          </a:p>
          <a:p>
            <a:pPr lvl="1">
              <a:spcBef>
                <a:spcPct val="20000"/>
              </a:spcBef>
            </a:pPr>
            <a:endParaRPr lang="pl-PL" sz="2000" b="1" dirty="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593256771"/>
      </p:ext>
    </p:extLst>
  </p:cSld>
  <p:clrMapOvr>
    <a:masterClrMapping/>
  </p:clrMapOvr>
  <p:transition spd="med">
    <p:fade thruBlk="1"/>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14.3 </a:t>
            </a:r>
            <a:r>
              <a:rPr lang="hr-HR" sz="2800" b="1" dirty="0">
                <a:solidFill>
                  <a:schemeClr val="tx2"/>
                </a:solidFill>
                <a:effectLst>
                  <a:glow>
                    <a:srgbClr val="7F7F7F">
                      <a:alpha val="35000"/>
                    </a:srgbClr>
                  </a:glow>
                </a:effectLst>
              </a:rPr>
              <a:t>PRELIMINARY</a:t>
            </a:r>
            <a:r>
              <a:rPr lang="hr-HR" sz="2800" b="1" dirty="0" smtClean="0">
                <a:solidFill>
                  <a:schemeClr val="tx2"/>
                </a:solidFill>
                <a:effectLst>
                  <a:glow>
                    <a:srgbClr val="7F7F7F">
                      <a:alpha val="35000"/>
                    </a:srgbClr>
                  </a:glow>
                </a:effectLst>
              </a:rPr>
              <a:t> DATA SUBMISSION</a:t>
            </a:r>
          </a:p>
        </p:txBody>
      </p:sp>
      <p:sp>
        <p:nvSpPr>
          <p:cNvPr id="9" name="Content Placeholder 8"/>
          <p:cNvSpPr>
            <a:spLocks/>
          </p:cNvSpPr>
          <p:nvPr/>
        </p:nvSpPr>
        <p:spPr bwMode="auto">
          <a:xfrm>
            <a:off x="457200" y="1482571"/>
            <a:ext cx="8362950" cy="4410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en-US" sz="2400" b="1" dirty="0">
                <a:solidFill>
                  <a:srgbClr val="1F497D"/>
                </a:solidFill>
              </a:rPr>
              <a:t>As preliminary data in EC / EEA, data B and C are </a:t>
            </a:r>
            <a:r>
              <a:rPr lang="hr-HR" sz="2400" b="1" dirty="0" err="1" smtClean="0">
                <a:solidFill>
                  <a:srgbClr val="1F497D"/>
                </a:solidFill>
              </a:rPr>
              <a:t>submitted</a:t>
            </a:r>
            <a:r>
              <a:rPr lang="pl-PL" sz="2400" b="1" dirty="0" smtClean="0">
                <a:solidFill>
                  <a:srgbClr val="1F497D"/>
                </a:solidFill>
              </a:rPr>
              <a:t>:</a:t>
            </a:r>
          </a:p>
          <a:p>
            <a:pPr marL="742950" lvl="1" indent="-285750">
              <a:spcBef>
                <a:spcPct val="20000"/>
              </a:spcBef>
              <a:buFont typeface="Arial" charset="0"/>
              <a:buChar char="–"/>
            </a:pPr>
            <a:r>
              <a:rPr lang="en-US" sz="2000" b="1" dirty="0">
                <a:solidFill>
                  <a:srgbClr val="0070C0"/>
                </a:solidFill>
              </a:rPr>
              <a:t>Preliminary data on zones and agglomerations (B) </a:t>
            </a:r>
            <a:r>
              <a:rPr lang="en-US" sz="2000" b="1" dirty="0" smtClean="0">
                <a:solidFill>
                  <a:srgbClr val="0070C0"/>
                </a:solidFill>
              </a:rPr>
              <a:t>– </a:t>
            </a:r>
            <a:r>
              <a:rPr lang="hr-HR" sz="2000" dirty="0" err="1" smtClean="0">
                <a:solidFill>
                  <a:srgbClr val="0070C0"/>
                </a:solidFill>
              </a:rPr>
              <a:t>those</a:t>
            </a:r>
            <a:r>
              <a:rPr lang="hr-HR" sz="2000" dirty="0" smtClean="0">
                <a:solidFill>
                  <a:srgbClr val="0070C0"/>
                </a:solidFill>
              </a:rPr>
              <a:t> are </a:t>
            </a:r>
            <a:r>
              <a:rPr lang="en-US" sz="2000" dirty="0" smtClean="0">
                <a:solidFill>
                  <a:srgbClr val="0070C0"/>
                </a:solidFill>
              </a:rPr>
              <a:t>data </a:t>
            </a:r>
            <a:r>
              <a:rPr lang="en-US" sz="2000" dirty="0">
                <a:solidFill>
                  <a:srgbClr val="0070C0"/>
                </a:solidFill>
              </a:rPr>
              <a:t>on </a:t>
            </a:r>
            <a:r>
              <a:rPr lang="hr-HR" sz="2000" dirty="0" err="1" smtClean="0">
                <a:solidFill>
                  <a:srgbClr val="0070C0"/>
                </a:solidFill>
              </a:rPr>
              <a:t>limits</a:t>
            </a:r>
            <a:r>
              <a:rPr lang="hr-HR" sz="2000" dirty="0" smtClean="0">
                <a:solidFill>
                  <a:srgbClr val="0070C0"/>
                </a:solidFill>
              </a:rPr>
              <a:t> </a:t>
            </a:r>
            <a:r>
              <a:rPr lang="en-US" sz="2000" dirty="0" smtClean="0">
                <a:solidFill>
                  <a:srgbClr val="0070C0"/>
                </a:solidFill>
              </a:rPr>
              <a:t>and </a:t>
            </a:r>
            <a:r>
              <a:rPr lang="en-US" sz="2000" dirty="0">
                <a:solidFill>
                  <a:srgbClr val="0070C0"/>
                </a:solidFill>
              </a:rPr>
              <a:t>types of zones and agglomerations that have been established and in which the air quality assessment and management will be carried out in the following calendar year - shall be submitted by </a:t>
            </a:r>
            <a:r>
              <a:rPr lang="en-US" sz="2000" b="1" dirty="0">
                <a:solidFill>
                  <a:srgbClr val="0070C0"/>
                </a:solidFill>
              </a:rPr>
              <a:t>31 December each year for the following calendar </a:t>
            </a:r>
            <a:r>
              <a:rPr lang="en-US" sz="2000" b="1" dirty="0" smtClean="0">
                <a:solidFill>
                  <a:srgbClr val="0070C0"/>
                </a:solidFill>
              </a:rPr>
              <a:t>year</a:t>
            </a:r>
            <a:endParaRPr lang="hr-HR" sz="2000" b="1" dirty="0" smtClean="0">
              <a:solidFill>
                <a:srgbClr val="0070C0"/>
              </a:solidFill>
            </a:endParaRPr>
          </a:p>
          <a:p>
            <a:pPr marL="742950" lvl="1" indent="-285750">
              <a:spcBef>
                <a:spcPct val="20000"/>
              </a:spcBef>
              <a:buFont typeface="Arial" charset="0"/>
              <a:buChar char="–"/>
            </a:pPr>
            <a:r>
              <a:rPr lang="en-US" sz="2000" b="1" dirty="0">
                <a:solidFill>
                  <a:srgbClr val="0070C0"/>
                </a:solidFill>
              </a:rPr>
              <a:t>Preliminary </a:t>
            </a:r>
            <a:r>
              <a:rPr lang="hr-HR" sz="2000" b="1" dirty="0" smtClean="0">
                <a:solidFill>
                  <a:srgbClr val="0070C0"/>
                </a:solidFill>
              </a:rPr>
              <a:t>data on </a:t>
            </a:r>
            <a:r>
              <a:rPr lang="hr-HR" sz="2000" b="1" dirty="0" err="1" smtClean="0">
                <a:solidFill>
                  <a:srgbClr val="0070C0"/>
                </a:solidFill>
              </a:rPr>
              <a:t>the</a:t>
            </a:r>
            <a:r>
              <a:rPr lang="hr-HR" sz="2000" b="1" dirty="0" smtClean="0">
                <a:solidFill>
                  <a:srgbClr val="0070C0"/>
                </a:solidFill>
              </a:rPr>
              <a:t> </a:t>
            </a:r>
            <a:r>
              <a:rPr lang="hr-HR" sz="2000" b="1" dirty="0" err="1" smtClean="0">
                <a:solidFill>
                  <a:srgbClr val="0070C0"/>
                </a:solidFill>
              </a:rPr>
              <a:t>assessment</a:t>
            </a:r>
            <a:r>
              <a:rPr lang="hr-HR" sz="2000" b="1" dirty="0" smtClean="0">
                <a:solidFill>
                  <a:srgbClr val="0070C0"/>
                </a:solidFill>
              </a:rPr>
              <a:t> system </a:t>
            </a:r>
            <a:r>
              <a:rPr lang="en-US" sz="2000" b="1" dirty="0" smtClean="0">
                <a:solidFill>
                  <a:srgbClr val="0070C0"/>
                </a:solidFill>
              </a:rPr>
              <a:t>(C</a:t>
            </a:r>
            <a:r>
              <a:rPr lang="en-US" sz="2000" b="1" dirty="0">
                <a:solidFill>
                  <a:srgbClr val="0070C0"/>
                </a:solidFill>
              </a:rPr>
              <a:t>) </a:t>
            </a:r>
            <a:r>
              <a:rPr lang="en-US" sz="2000" b="1" dirty="0" smtClean="0">
                <a:solidFill>
                  <a:srgbClr val="0070C0"/>
                </a:solidFill>
              </a:rPr>
              <a:t>– </a:t>
            </a:r>
            <a:r>
              <a:rPr lang="en-US" sz="2000" dirty="0" err="1" smtClean="0">
                <a:solidFill>
                  <a:srgbClr val="0070C0"/>
                </a:solidFill>
              </a:rPr>
              <a:t>th</a:t>
            </a:r>
            <a:r>
              <a:rPr lang="hr-HR" sz="2000" dirty="0" smtClean="0">
                <a:solidFill>
                  <a:srgbClr val="0070C0"/>
                </a:solidFill>
              </a:rPr>
              <a:t>ose are</a:t>
            </a:r>
            <a:r>
              <a:rPr lang="en-US" sz="2000" dirty="0" smtClean="0">
                <a:solidFill>
                  <a:srgbClr val="0070C0"/>
                </a:solidFill>
              </a:rPr>
              <a:t> data </a:t>
            </a:r>
            <a:r>
              <a:rPr lang="en-US" sz="2000" dirty="0">
                <a:solidFill>
                  <a:srgbClr val="0070C0"/>
                </a:solidFill>
              </a:rPr>
              <a:t>on expected levels of pollution in relation to the upper and lower thresholds and how the air quality will be monitored in the next calendar year for each pollutant within a given zone and agglomeration - </a:t>
            </a:r>
            <a:r>
              <a:rPr lang="en-US" sz="2000" dirty="0" err="1" smtClean="0">
                <a:solidFill>
                  <a:srgbClr val="0070C0"/>
                </a:solidFill>
              </a:rPr>
              <a:t>delive</a:t>
            </a:r>
            <a:r>
              <a:rPr lang="hr-HR" sz="2000" dirty="0" smtClean="0">
                <a:solidFill>
                  <a:srgbClr val="0070C0"/>
                </a:solidFill>
              </a:rPr>
              <a:t>red</a:t>
            </a:r>
            <a:r>
              <a:rPr lang="en-US" sz="2000" dirty="0" smtClean="0">
                <a:solidFill>
                  <a:srgbClr val="0070C0"/>
                </a:solidFill>
              </a:rPr>
              <a:t> </a:t>
            </a:r>
            <a:r>
              <a:rPr lang="en-US" sz="2000" dirty="0">
                <a:solidFill>
                  <a:srgbClr val="0070C0"/>
                </a:solidFill>
              </a:rPr>
              <a:t>not later than</a:t>
            </a:r>
            <a:r>
              <a:rPr lang="en-US" sz="2000" b="1" dirty="0">
                <a:solidFill>
                  <a:srgbClr val="0070C0"/>
                </a:solidFill>
              </a:rPr>
              <a:t> 31 December each year for the following calendar year</a:t>
            </a:r>
            <a:endParaRPr lang="pl-PL" sz="2000" b="1" dirty="0">
              <a:solidFill>
                <a:srgbClr val="0070C0"/>
              </a:solidFill>
            </a:endParaRPr>
          </a:p>
          <a:p>
            <a:pPr marL="742950" lvl="1" indent="-285750">
              <a:spcBef>
                <a:spcPct val="20000"/>
              </a:spcBef>
              <a:buFont typeface="Arial" charset="0"/>
              <a:buChar char="–"/>
            </a:pPr>
            <a:r>
              <a:rPr lang="pl-PL" sz="2000" dirty="0" smtClean="0">
                <a:solidFill>
                  <a:srgbClr val="0070C0"/>
                </a:solidFill>
              </a:rPr>
              <a:t>-</a:t>
            </a:r>
          </a:p>
          <a:p>
            <a:pPr lvl="1">
              <a:spcBef>
                <a:spcPct val="20000"/>
              </a:spcBef>
            </a:pP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968369797"/>
      </p:ext>
    </p:extLst>
  </p:cSld>
  <p:clrMapOvr>
    <a:masterClrMapping/>
  </p:clrMapOvr>
  <p:transition spd="med">
    <p:fade thruBlk="1"/>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14.3 </a:t>
            </a:r>
            <a:r>
              <a:rPr lang="hr-HR" sz="2800" b="1" dirty="0">
                <a:solidFill>
                  <a:schemeClr val="tx2"/>
                </a:solidFill>
                <a:effectLst>
                  <a:glow>
                    <a:srgbClr val="7F7F7F">
                      <a:alpha val="35000"/>
                    </a:srgbClr>
                  </a:glow>
                </a:effectLst>
              </a:rPr>
              <a:t>PRELIMINARY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362235"/>
            <a:ext cx="8535880" cy="49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spcBef>
                <a:spcPct val="20000"/>
              </a:spcBef>
            </a:pPr>
            <a:r>
              <a:rPr lang="en-US" sz="2000" dirty="0">
                <a:solidFill>
                  <a:srgbClr val="0070C0"/>
                </a:solidFill>
              </a:rPr>
              <a:t>Article 7 of Decision 2011/850 / EU states that Member States will make available information on the </a:t>
            </a:r>
            <a:r>
              <a:rPr lang="en-US" sz="2000" b="1" dirty="0">
                <a:solidFill>
                  <a:srgbClr val="0070C0"/>
                </a:solidFill>
              </a:rPr>
              <a:t>assessment system </a:t>
            </a:r>
            <a:r>
              <a:rPr lang="en-US" sz="2000" dirty="0">
                <a:solidFill>
                  <a:srgbClr val="0070C0"/>
                </a:solidFill>
              </a:rPr>
              <a:t>to be applied for each zone / agglomeration and pollutant in the </a:t>
            </a:r>
            <a:r>
              <a:rPr lang="hr-HR" sz="2000" dirty="0" err="1" smtClean="0">
                <a:solidFill>
                  <a:srgbClr val="0070C0"/>
                </a:solidFill>
              </a:rPr>
              <a:t>following</a:t>
            </a:r>
            <a:r>
              <a:rPr lang="en-US" sz="2000" dirty="0" smtClean="0">
                <a:solidFill>
                  <a:srgbClr val="0070C0"/>
                </a:solidFill>
              </a:rPr>
              <a:t> </a:t>
            </a:r>
            <a:r>
              <a:rPr lang="en-US" sz="2000" dirty="0">
                <a:solidFill>
                  <a:srgbClr val="0070C0"/>
                </a:solidFill>
              </a:rPr>
              <a:t>calendar year.</a:t>
            </a:r>
          </a:p>
          <a:p>
            <a:pPr lvl="0">
              <a:spcBef>
                <a:spcPct val="20000"/>
              </a:spcBef>
            </a:pPr>
            <a:r>
              <a:rPr lang="en-US" sz="2000" b="1" dirty="0">
                <a:solidFill>
                  <a:srgbClr val="0070C0"/>
                </a:solidFill>
              </a:rPr>
              <a:t>The objective of the assessment system </a:t>
            </a:r>
            <a:r>
              <a:rPr lang="en-US" sz="2000" dirty="0">
                <a:solidFill>
                  <a:srgbClr val="0070C0"/>
                </a:solidFill>
              </a:rPr>
              <a:t>is to compare pollution levels with environmental objectives </a:t>
            </a:r>
            <a:r>
              <a:rPr lang="en-US" sz="2000" dirty="0" smtClean="0">
                <a:solidFill>
                  <a:srgbClr val="0070C0"/>
                </a:solidFill>
              </a:rPr>
              <a:t>(</a:t>
            </a:r>
            <a:r>
              <a:rPr lang="hr-HR" sz="2000" dirty="0" smtClean="0">
                <a:solidFill>
                  <a:srgbClr val="0070C0"/>
                </a:solidFill>
              </a:rPr>
              <a:t>limit</a:t>
            </a:r>
            <a:r>
              <a:rPr lang="en-US" sz="2000" dirty="0" smtClean="0">
                <a:solidFill>
                  <a:srgbClr val="0070C0"/>
                </a:solidFill>
              </a:rPr>
              <a:t> </a:t>
            </a:r>
            <a:r>
              <a:rPr lang="en-US" sz="2000" dirty="0">
                <a:solidFill>
                  <a:srgbClr val="0070C0"/>
                </a:solidFill>
              </a:rPr>
              <a:t>and target values) and based on these levels </a:t>
            </a:r>
            <a:r>
              <a:rPr lang="hr-HR" sz="2000" dirty="0" smtClean="0">
                <a:solidFill>
                  <a:srgbClr val="0070C0"/>
                </a:solidFill>
              </a:rPr>
              <a:t>to </a:t>
            </a:r>
            <a:r>
              <a:rPr lang="en-US" sz="2000" dirty="0" smtClean="0">
                <a:solidFill>
                  <a:srgbClr val="0070C0"/>
                </a:solidFill>
              </a:rPr>
              <a:t>establish</a:t>
            </a:r>
            <a:r>
              <a:rPr lang="hr-HR" sz="2000" dirty="0" smtClean="0">
                <a:solidFill>
                  <a:srgbClr val="0070C0"/>
                </a:solidFill>
              </a:rPr>
              <a:t> </a:t>
            </a:r>
            <a:r>
              <a:rPr lang="en-US" sz="2000" dirty="0" smtClean="0">
                <a:solidFill>
                  <a:srgbClr val="0070C0"/>
                </a:solidFill>
              </a:rPr>
              <a:t>a </a:t>
            </a:r>
            <a:r>
              <a:rPr lang="en-US" sz="2000" dirty="0">
                <a:solidFill>
                  <a:srgbClr val="0070C0"/>
                </a:solidFill>
              </a:rPr>
              <a:t>proportional regime or assessment system </a:t>
            </a:r>
            <a:r>
              <a:rPr lang="hr-HR" sz="2000" dirty="0" smtClean="0">
                <a:solidFill>
                  <a:srgbClr val="0070C0"/>
                </a:solidFill>
              </a:rPr>
              <a:t>for </a:t>
            </a:r>
            <a:r>
              <a:rPr lang="hr-HR" sz="2000" dirty="0" err="1" smtClean="0">
                <a:solidFill>
                  <a:srgbClr val="0070C0"/>
                </a:solidFill>
              </a:rPr>
              <a:t>the</a:t>
            </a:r>
            <a:r>
              <a:rPr lang="hr-HR" sz="2000" dirty="0" smtClean="0">
                <a:solidFill>
                  <a:srgbClr val="0070C0"/>
                </a:solidFill>
              </a:rPr>
              <a:t> </a:t>
            </a:r>
            <a:r>
              <a:rPr lang="hr-HR" sz="2000" dirty="0" err="1" smtClean="0">
                <a:solidFill>
                  <a:srgbClr val="0070C0"/>
                </a:solidFill>
              </a:rPr>
              <a:t>purpose</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en-US" sz="2000" dirty="0" smtClean="0">
                <a:solidFill>
                  <a:srgbClr val="0070C0"/>
                </a:solidFill>
              </a:rPr>
              <a:t>future </a:t>
            </a:r>
            <a:r>
              <a:rPr lang="en-US" sz="2000" dirty="0">
                <a:solidFill>
                  <a:srgbClr val="0070C0"/>
                </a:solidFill>
              </a:rPr>
              <a:t>air quality management.</a:t>
            </a:r>
          </a:p>
          <a:p>
            <a:pPr lvl="0">
              <a:spcBef>
                <a:spcPct val="20000"/>
              </a:spcBef>
            </a:pPr>
            <a:r>
              <a:rPr lang="en-US" sz="2000" dirty="0">
                <a:solidFill>
                  <a:srgbClr val="0070C0"/>
                </a:solidFill>
              </a:rPr>
              <a:t>The assessment system </a:t>
            </a:r>
            <a:r>
              <a:rPr lang="en-US" sz="2000" dirty="0" smtClean="0">
                <a:solidFill>
                  <a:srgbClr val="0070C0"/>
                </a:solidFill>
              </a:rPr>
              <a:t>(</a:t>
            </a:r>
            <a:r>
              <a:rPr lang="hr-HR" sz="2000" dirty="0" err="1" smtClean="0">
                <a:solidFill>
                  <a:srgbClr val="0070C0"/>
                </a:solidFill>
              </a:rPr>
              <a:t>regime</a:t>
            </a:r>
            <a:r>
              <a:rPr lang="en-US" sz="2000" dirty="0" smtClean="0">
                <a:solidFill>
                  <a:srgbClr val="0070C0"/>
                </a:solidFill>
              </a:rPr>
              <a:t>) </a:t>
            </a:r>
            <a:r>
              <a:rPr lang="en-US" sz="2000" dirty="0">
                <a:solidFill>
                  <a:srgbClr val="0070C0"/>
                </a:solidFill>
              </a:rPr>
              <a:t>may include different types of </a:t>
            </a:r>
            <a:r>
              <a:rPr lang="en-US" sz="2000" dirty="0" smtClean="0">
                <a:solidFill>
                  <a:srgbClr val="0070C0"/>
                </a:solidFill>
              </a:rPr>
              <a:t>estimates</a:t>
            </a:r>
            <a:r>
              <a:rPr lang="hr-BA" sz="2000" dirty="0" smtClean="0">
                <a:solidFill>
                  <a:srgbClr val="0070C0"/>
                </a:solidFill>
              </a:rPr>
              <a:t>:</a:t>
            </a:r>
          </a:p>
          <a:p>
            <a:pPr marL="742950" lvl="1" indent="-285750">
              <a:spcBef>
                <a:spcPct val="20000"/>
              </a:spcBef>
              <a:buFont typeface="Arial" charset="0"/>
              <a:buChar char="–"/>
            </a:pPr>
            <a:r>
              <a:rPr lang="en-US" sz="2000" dirty="0">
                <a:solidFill>
                  <a:srgbClr val="0070C0"/>
                </a:solidFill>
              </a:rPr>
              <a:t>Fixed measurements</a:t>
            </a:r>
          </a:p>
          <a:p>
            <a:pPr marL="742950" lvl="1" indent="-285750">
              <a:spcBef>
                <a:spcPct val="20000"/>
              </a:spcBef>
              <a:buFont typeface="Arial" charset="0"/>
              <a:buChar char="–"/>
            </a:pPr>
            <a:r>
              <a:rPr lang="en-US" sz="2000" dirty="0">
                <a:solidFill>
                  <a:srgbClr val="0070C0"/>
                </a:solidFill>
              </a:rPr>
              <a:t>Indicative measurements</a:t>
            </a:r>
          </a:p>
          <a:p>
            <a:pPr marL="742950" lvl="1" indent="-285750">
              <a:spcBef>
                <a:spcPct val="20000"/>
              </a:spcBef>
              <a:buFont typeface="Arial" charset="0"/>
              <a:buChar char="–"/>
            </a:pPr>
            <a:r>
              <a:rPr lang="hr-HR" sz="2000" dirty="0" err="1" smtClean="0">
                <a:solidFill>
                  <a:srgbClr val="0070C0"/>
                </a:solidFill>
              </a:rPr>
              <a:t>Modelling</a:t>
            </a:r>
            <a:endParaRPr lang="en-US" sz="2000" dirty="0">
              <a:solidFill>
                <a:srgbClr val="0070C0"/>
              </a:solidFill>
            </a:endParaRPr>
          </a:p>
          <a:p>
            <a:pPr marL="742950" lvl="1" indent="-285750">
              <a:spcBef>
                <a:spcPct val="20000"/>
              </a:spcBef>
              <a:buFont typeface="Arial" charset="0"/>
              <a:buChar char="–"/>
            </a:pPr>
            <a:r>
              <a:rPr lang="en-US" sz="2000" dirty="0">
                <a:solidFill>
                  <a:srgbClr val="0070C0"/>
                </a:solidFill>
              </a:rPr>
              <a:t>Objective assessment</a:t>
            </a:r>
          </a:p>
          <a:p>
            <a:pPr marL="742950" lvl="1" indent="-285750">
              <a:spcBef>
                <a:spcPct val="20000"/>
              </a:spcBef>
              <a:buFont typeface="Arial" charset="0"/>
              <a:buChar char="–"/>
            </a:pPr>
            <a:r>
              <a:rPr lang="en-US" sz="2000" dirty="0">
                <a:solidFill>
                  <a:srgbClr val="0070C0"/>
                </a:solidFill>
              </a:rPr>
              <a:t>or their combination</a:t>
            </a:r>
          </a:p>
          <a:p>
            <a:pPr marL="742950" lvl="1" indent="-285750">
              <a:spcBef>
                <a:spcPct val="20000"/>
              </a:spcBef>
              <a:buFont typeface="Arial" charset="0"/>
              <a:buChar char="–"/>
            </a:pPr>
            <a:r>
              <a:rPr lang="en-US" sz="2000" dirty="0">
                <a:solidFill>
                  <a:srgbClr val="0070C0"/>
                </a:solidFill>
              </a:rPr>
              <a:t>The choice </a:t>
            </a:r>
            <a:r>
              <a:rPr lang="en-US" sz="2000" dirty="0" smtClean="0">
                <a:solidFill>
                  <a:srgbClr val="0070C0"/>
                </a:solidFill>
              </a:rPr>
              <a:t>of</a:t>
            </a:r>
            <a:r>
              <a:rPr lang="hr-HR" sz="2000" dirty="0" smtClean="0">
                <a:solidFill>
                  <a:srgbClr val="0070C0"/>
                </a:solidFill>
              </a:rPr>
              <a:t> </a:t>
            </a:r>
            <a:r>
              <a:rPr lang="hr-HR" sz="2000" dirty="0" err="1" smtClean="0">
                <a:solidFill>
                  <a:srgbClr val="0070C0"/>
                </a:solidFill>
              </a:rPr>
              <a:t>assessment</a:t>
            </a:r>
            <a:r>
              <a:rPr lang="en-US" sz="2000" dirty="0" smtClean="0">
                <a:solidFill>
                  <a:srgbClr val="0070C0"/>
                </a:solidFill>
              </a:rPr>
              <a:t> </a:t>
            </a:r>
            <a:r>
              <a:rPr lang="en-US" sz="2000" dirty="0">
                <a:solidFill>
                  <a:srgbClr val="0070C0"/>
                </a:solidFill>
              </a:rPr>
              <a:t>type </a:t>
            </a:r>
            <a:r>
              <a:rPr lang="en-US" sz="2000" dirty="0" smtClean="0">
                <a:solidFill>
                  <a:srgbClr val="0070C0"/>
                </a:solidFill>
              </a:rPr>
              <a:t>will </a:t>
            </a:r>
            <a:r>
              <a:rPr lang="en-US" sz="2000" dirty="0">
                <a:solidFill>
                  <a:srgbClr val="0070C0"/>
                </a:solidFill>
              </a:rPr>
              <a:t>depend on the observed </a:t>
            </a:r>
            <a:r>
              <a:rPr lang="hr-HR" sz="2000" dirty="0" err="1" smtClean="0">
                <a:solidFill>
                  <a:srgbClr val="0070C0"/>
                </a:solidFill>
              </a:rPr>
              <a:t>pollution</a:t>
            </a:r>
            <a:r>
              <a:rPr lang="hr-HR" sz="2000" dirty="0" smtClean="0">
                <a:solidFill>
                  <a:srgbClr val="0070C0"/>
                </a:solidFill>
              </a:rPr>
              <a:t> </a:t>
            </a:r>
            <a:r>
              <a:rPr lang="en-US" sz="2000" dirty="0" smtClean="0">
                <a:solidFill>
                  <a:srgbClr val="0070C0"/>
                </a:solidFill>
              </a:rPr>
              <a:t>levels </a:t>
            </a:r>
            <a:r>
              <a:rPr lang="en-US" sz="2000" dirty="0">
                <a:solidFill>
                  <a:srgbClr val="0070C0"/>
                </a:solidFill>
              </a:rPr>
              <a:t>of </a:t>
            </a:r>
            <a:r>
              <a:rPr lang="en-US" sz="2000" dirty="0" smtClean="0">
                <a:solidFill>
                  <a:srgbClr val="0070C0"/>
                </a:solidFill>
              </a:rPr>
              <a:t>in </a:t>
            </a:r>
            <a:r>
              <a:rPr lang="en-US" sz="2000" dirty="0">
                <a:solidFill>
                  <a:srgbClr val="0070C0"/>
                </a:solidFill>
              </a:rPr>
              <a:t>relation to the estimation </a:t>
            </a:r>
            <a:r>
              <a:rPr lang="en-US" sz="2000" dirty="0" smtClean="0">
                <a:solidFill>
                  <a:srgbClr val="0070C0"/>
                </a:solidFill>
              </a:rPr>
              <a:t>thresholds</a:t>
            </a:r>
            <a:endParaRPr lang="hr-BA" sz="2000" dirty="0" smtClean="0">
              <a:solidFill>
                <a:srgbClr val="0070C0"/>
              </a:solidFill>
            </a:endParaRPr>
          </a:p>
          <a:p>
            <a:pPr lvl="1">
              <a:spcBef>
                <a:spcPct val="20000"/>
              </a:spcBef>
            </a:pPr>
            <a:endParaRPr lang="en-US" sz="2000" dirty="0" smtClean="0">
              <a:solidFill>
                <a:srgbClr val="0070C0"/>
              </a:solidFill>
            </a:endParaRPr>
          </a:p>
          <a:p>
            <a:pPr lvl="1">
              <a:spcBef>
                <a:spcPct val="20000"/>
              </a:spcBef>
            </a:pPr>
            <a:endParaRPr lang="hr-BA" sz="2000" dirty="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769554359"/>
      </p:ext>
    </p:extLst>
  </p:cSld>
  <p:clrMapOvr>
    <a:masterClrMapping/>
  </p:clrMapOvr>
  <p:transition spd="med">
    <p:fade thruBlk="1"/>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14.3 </a:t>
            </a:r>
            <a:r>
              <a:rPr lang="hr-HR" sz="2800" b="1" dirty="0">
                <a:solidFill>
                  <a:schemeClr val="tx2"/>
                </a:solidFill>
                <a:effectLst>
                  <a:glow>
                    <a:srgbClr val="7F7F7F">
                      <a:alpha val="35000"/>
                    </a:srgbClr>
                  </a:glow>
                </a:effectLst>
              </a:rPr>
              <a:t>PRELIMINARY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376239" y="790113"/>
            <a:ext cx="8362950" cy="121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endParaRPr lang="pl-PL" sz="2000" dirty="0" smtClean="0">
              <a:solidFill>
                <a:srgbClr val="0070C0"/>
              </a:solidFill>
            </a:endParaRPr>
          </a:p>
          <a:p>
            <a:pPr lvl="1">
              <a:spcBef>
                <a:spcPct val="20000"/>
              </a:spcBef>
            </a:pPr>
            <a:r>
              <a:rPr lang="hr-HR" sz="2000" dirty="0" err="1" smtClean="0">
                <a:solidFill>
                  <a:srgbClr val="0070C0"/>
                </a:solidFill>
              </a:rPr>
              <a:t>Assessment</a:t>
            </a:r>
            <a:r>
              <a:rPr lang="hr-HR" sz="2000" dirty="0" smtClean="0">
                <a:solidFill>
                  <a:srgbClr val="0070C0"/>
                </a:solidFill>
              </a:rPr>
              <a:t> s</a:t>
            </a:r>
            <a:r>
              <a:rPr lang="en-US" sz="2000" dirty="0" err="1" smtClean="0">
                <a:solidFill>
                  <a:srgbClr val="0070C0"/>
                </a:solidFill>
              </a:rPr>
              <a:t>ystem</a:t>
            </a:r>
            <a:r>
              <a:rPr lang="en-US" sz="2000" dirty="0" smtClean="0">
                <a:solidFill>
                  <a:srgbClr val="0070C0"/>
                </a:solidFill>
              </a:rPr>
              <a:t> </a:t>
            </a:r>
            <a:r>
              <a:rPr lang="en-US" sz="2000" dirty="0">
                <a:solidFill>
                  <a:srgbClr val="0070C0"/>
                </a:solidFill>
              </a:rPr>
              <a:t>options </a:t>
            </a:r>
            <a:r>
              <a:rPr lang="en-US" sz="2000" dirty="0" smtClean="0">
                <a:solidFill>
                  <a:srgbClr val="0070C0"/>
                </a:solidFill>
              </a:rPr>
              <a:t>allowed </a:t>
            </a:r>
            <a:r>
              <a:rPr lang="en-US" sz="2000" dirty="0">
                <a:solidFill>
                  <a:srgbClr val="0070C0"/>
                </a:solidFill>
              </a:rPr>
              <a:t>on the basis of preliminary estimates of pollutant levels</a:t>
            </a:r>
            <a:endParaRPr lang="pl-PL" sz="2000" dirty="0" smtClean="0">
              <a:solidFill>
                <a:srgbClr val="0070C0"/>
              </a:solidFill>
            </a:endParaRPr>
          </a:p>
          <a:p>
            <a:pPr marL="742950" lvl="1" indent="-285750">
              <a:spcBef>
                <a:spcPct val="20000"/>
              </a:spcBef>
              <a:buFont typeface="Arial" charset="0"/>
              <a:buChar char="–"/>
            </a:pPr>
            <a:endParaRPr lang="pl-PL" sz="2000" dirty="0">
              <a:solidFill>
                <a:srgbClr val="0070C0"/>
              </a:solidFill>
            </a:endParaRPr>
          </a:p>
          <a:p>
            <a:pPr marL="742950" lvl="1" indent="-285750">
              <a:spcBef>
                <a:spcPct val="20000"/>
              </a:spcBef>
              <a:buFont typeface="Arial" charset="0"/>
              <a:buChar char="–"/>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graphicFrame>
        <p:nvGraphicFramePr>
          <p:cNvPr id="2" name="Table 1"/>
          <p:cNvGraphicFramePr>
            <a:graphicFrameLocks noGrp="1"/>
          </p:cNvGraphicFramePr>
          <p:nvPr>
            <p:extLst>
              <p:ext uri="{D42A27DB-BD31-4B8C-83A1-F6EECF244321}">
                <p14:modId xmlns:p14="http://schemas.microsoft.com/office/powerpoint/2010/main" val="2908378461"/>
              </p:ext>
            </p:extLst>
          </p:nvPr>
        </p:nvGraphicFramePr>
        <p:xfrm>
          <a:off x="754647" y="1793288"/>
          <a:ext cx="7121445" cy="4141538"/>
        </p:xfrm>
        <a:graphic>
          <a:graphicData uri="http://schemas.openxmlformats.org/drawingml/2006/table">
            <a:tbl>
              <a:tblPr firstRow="1" firstCol="1" bandRow="1" bandCol="1">
                <a:tableStyleId>{5C22544A-7EE6-4342-B048-85BDC9FD1C3A}</a:tableStyleId>
              </a:tblPr>
              <a:tblGrid>
                <a:gridCol w="1518137">
                  <a:extLst>
                    <a:ext uri="{9D8B030D-6E8A-4147-A177-3AD203B41FA5}">
                      <a16:colId xmlns:a16="http://schemas.microsoft.com/office/drawing/2014/main" val="761231646"/>
                    </a:ext>
                  </a:extLst>
                </a:gridCol>
                <a:gridCol w="1771015">
                  <a:extLst>
                    <a:ext uri="{9D8B030D-6E8A-4147-A177-3AD203B41FA5}">
                      <a16:colId xmlns:a16="http://schemas.microsoft.com/office/drawing/2014/main" val="2016335456"/>
                    </a:ext>
                  </a:extLst>
                </a:gridCol>
                <a:gridCol w="1681324">
                  <a:extLst>
                    <a:ext uri="{9D8B030D-6E8A-4147-A177-3AD203B41FA5}">
                      <a16:colId xmlns:a16="http://schemas.microsoft.com/office/drawing/2014/main" val="4011767904"/>
                    </a:ext>
                  </a:extLst>
                </a:gridCol>
                <a:gridCol w="2150969">
                  <a:extLst>
                    <a:ext uri="{9D8B030D-6E8A-4147-A177-3AD203B41FA5}">
                      <a16:colId xmlns:a16="http://schemas.microsoft.com/office/drawing/2014/main" val="1443296409"/>
                    </a:ext>
                  </a:extLst>
                </a:gridCol>
              </a:tblGrid>
              <a:tr h="219576">
                <a:tc>
                  <a:txBody>
                    <a:bodyPr/>
                    <a:lstStyle/>
                    <a:p>
                      <a:pPr>
                        <a:lnSpc>
                          <a:spcPct val="115000"/>
                        </a:lnSpc>
                        <a:spcAft>
                          <a:spcPts val="0"/>
                        </a:spcAft>
                      </a:pPr>
                      <a:r>
                        <a:rPr lang="hr-BA" sz="1100" dirty="0" err="1" smtClean="0">
                          <a:effectLst/>
                          <a:latin typeface="+mn-lt"/>
                          <a:ea typeface="+mn-ea"/>
                          <a:cs typeface="+mn-cs"/>
                        </a:rPr>
                        <a:t>Pollutant</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hr-BA" sz="1100" dirty="0" err="1" smtClean="0">
                          <a:effectLst/>
                        </a:rPr>
                        <a:t>Pollution</a:t>
                      </a:r>
                      <a:r>
                        <a:rPr lang="hr-BA" sz="1100" baseline="0" dirty="0" smtClean="0">
                          <a:effectLst/>
                        </a:rPr>
                        <a:t> </a:t>
                      </a:r>
                      <a:r>
                        <a:rPr lang="hr-BA" sz="1100" baseline="0" dirty="0" err="1" smtClean="0">
                          <a:effectLst/>
                        </a:rPr>
                        <a:t>level</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hr-BA" sz="1100" dirty="0" err="1" smtClean="0">
                          <a:effectLst/>
                        </a:rPr>
                        <a:t>Observed</a:t>
                      </a:r>
                      <a:r>
                        <a:rPr lang="hr-BA" sz="1100" dirty="0" smtClean="0">
                          <a:effectLst/>
                        </a:rPr>
                        <a:t> period</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hr-BA" sz="1100" dirty="0" err="1" smtClean="0">
                          <a:effectLst/>
                        </a:rPr>
                        <a:t>Assessment</a:t>
                      </a:r>
                      <a:r>
                        <a:rPr lang="hr-BA" sz="1100" dirty="0" smtClean="0">
                          <a:effectLst/>
                        </a:rPr>
                        <a:t> system (</a:t>
                      </a:r>
                      <a:r>
                        <a:rPr lang="hr-BA" sz="1100" dirty="0" err="1" smtClean="0">
                          <a:effectLst/>
                        </a:rPr>
                        <a:t>regime</a:t>
                      </a:r>
                      <a:r>
                        <a:rPr lang="hr-BA" sz="1100" dirty="0" smtClean="0">
                          <a:effectLst/>
                        </a:rPr>
                        <a:t>)</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2595470"/>
                  </a:ext>
                </a:extLst>
              </a:tr>
              <a:tr h="919332">
                <a:tc>
                  <a:txBody>
                    <a:bodyPr/>
                    <a:lstStyle/>
                    <a:p>
                      <a:pPr>
                        <a:lnSpc>
                          <a:spcPct val="115000"/>
                        </a:lnSpc>
                        <a:spcAft>
                          <a:spcPts val="0"/>
                        </a:spcAft>
                      </a:pPr>
                      <a:r>
                        <a:rPr lang="pt-PT" sz="1100" dirty="0">
                          <a:effectLst/>
                        </a:rPr>
                        <a:t>SO</a:t>
                      </a:r>
                      <a:r>
                        <a:rPr lang="pt-PT" sz="1100" baseline="-25000" dirty="0">
                          <a:effectLst/>
                        </a:rPr>
                        <a:t>2</a:t>
                      </a:r>
                      <a:r>
                        <a:rPr lang="pt-PT" sz="1100" dirty="0">
                          <a:effectLst/>
                        </a:rPr>
                        <a:t>, NO</a:t>
                      </a:r>
                      <a:r>
                        <a:rPr lang="pt-PT" sz="1100" baseline="-25000" dirty="0">
                          <a:effectLst/>
                        </a:rPr>
                        <a:t>2</a:t>
                      </a:r>
                      <a:r>
                        <a:rPr lang="pt-PT" sz="1100" dirty="0">
                          <a:effectLst/>
                        </a:rPr>
                        <a:t>, NO</a:t>
                      </a:r>
                      <a:r>
                        <a:rPr lang="pt-PT" sz="1100" baseline="-25000" dirty="0">
                          <a:effectLst/>
                        </a:rPr>
                        <a:t>x</a:t>
                      </a:r>
                      <a:r>
                        <a:rPr lang="pt-PT" sz="1100" dirty="0">
                          <a:effectLst/>
                        </a:rPr>
                        <a:t>, PM</a:t>
                      </a:r>
                      <a:r>
                        <a:rPr lang="pt-PT" sz="1100" baseline="-25000" dirty="0">
                          <a:effectLst/>
                        </a:rPr>
                        <a:t>10</a:t>
                      </a:r>
                      <a:r>
                        <a:rPr lang="pt-PT" sz="1100" dirty="0">
                          <a:effectLst/>
                        </a:rPr>
                        <a:t>, PM</a:t>
                      </a:r>
                      <a:r>
                        <a:rPr lang="pt-PT" sz="1100" baseline="-25000" dirty="0">
                          <a:effectLst/>
                        </a:rPr>
                        <a:t>2.5</a:t>
                      </a:r>
                      <a:r>
                        <a:rPr lang="pt-PT" sz="1100" dirty="0">
                          <a:effectLst/>
                        </a:rPr>
                        <a:t>, Pb, C</a:t>
                      </a:r>
                      <a:r>
                        <a:rPr lang="pt-PT" sz="1100" baseline="-25000" dirty="0">
                          <a:effectLst/>
                        </a:rPr>
                        <a:t>6</a:t>
                      </a:r>
                      <a:r>
                        <a:rPr lang="pt-PT" sz="1100" dirty="0">
                          <a:effectLst/>
                        </a:rPr>
                        <a:t>H</a:t>
                      </a:r>
                      <a:r>
                        <a:rPr lang="pt-PT" sz="1100" baseline="-25000" dirty="0">
                          <a:effectLst/>
                        </a:rPr>
                        <a:t>6</a:t>
                      </a:r>
                      <a:r>
                        <a:rPr lang="pt-PT" sz="1100" dirty="0">
                          <a:effectLst/>
                        </a:rPr>
                        <a:t>, CO</a:t>
                      </a:r>
                      <a:endParaRPr lang="hr-BA" sz="1100" dirty="0">
                        <a:effectLst/>
                      </a:endParaRPr>
                    </a:p>
                    <a:p>
                      <a:pPr>
                        <a:lnSpc>
                          <a:spcPct val="115000"/>
                        </a:lnSpc>
                        <a:spcAft>
                          <a:spcPts val="0"/>
                        </a:spcAft>
                      </a:pPr>
                      <a:r>
                        <a:rPr lang="en-GB" sz="1100" dirty="0">
                          <a:effectLst/>
                        </a:rPr>
                        <a:t>As, Cd, Ni, </a:t>
                      </a:r>
                      <a:r>
                        <a:rPr lang="en-GB" sz="1100" dirty="0" err="1">
                          <a:effectLst/>
                        </a:rPr>
                        <a:t>BaP</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hr-BA" sz="1100" dirty="0" err="1" smtClean="0">
                          <a:effectLst/>
                        </a:rPr>
                        <a:t>Pollution</a:t>
                      </a:r>
                      <a:r>
                        <a:rPr lang="hr-BA" sz="1100" dirty="0" smtClean="0">
                          <a:effectLst/>
                        </a:rPr>
                        <a:t> </a:t>
                      </a:r>
                      <a:r>
                        <a:rPr lang="hr-BA" sz="1100" dirty="0" err="1" smtClean="0">
                          <a:effectLst/>
                        </a:rPr>
                        <a:t>level</a:t>
                      </a:r>
                      <a:r>
                        <a:rPr lang="en-GB" sz="1100" dirty="0" smtClean="0">
                          <a:effectLst/>
                        </a:rPr>
                        <a:t>&gt; </a:t>
                      </a:r>
                      <a:r>
                        <a:rPr lang="hr-BA" sz="1100" dirty="0" smtClean="0">
                          <a:effectLst/>
                        </a:rPr>
                        <a:t>UET</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hr-BA" sz="1100" dirty="0" smtClean="0">
                          <a:effectLst/>
                        </a:rPr>
                        <a:t>At </a:t>
                      </a:r>
                      <a:r>
                        <a:rPr lang="hr-BA" sz="1100" dirty="0" err="1" smtClean="0">
                          <a:effectLst/>
                        </a:rPr>
                        <a:t>least</a:t>
                      </a:r>
                      <a:r>
                        <a:rPr lang="hr-BA" sz="1100" dirty="0" smtClean="0">
                          <a:effectLst/>
                        </a:rPr>
                        <a:t> </a:t>
                      </a:r>
                      <a:r>
                        <a:rPr lang="hr-BA" sz="1100" dirty="0" err="1" smtClean="0">
                          <a:effectLst/>
                        </a:rPr>
                        <a:t>three</a:t>
                      </a:r>
                      <a:r>
                        <a:rPr lang="hr-BA" sz="1100" dirty="0" smtClean="0">
                          <a:effectLst/>
                        </a:rPr>
                        <a:t> </a:t>
                      </a:r>
                      <a:r>
                        <a:rPr lang="hr-BA" sz="1100" dirty="0" err="1" smtClean="0">
                          <a:effectLst/>
                        </a:rPr>
                        <a:t>years</a:t>
                      </a:r>
                      <a:r>
                        <a:rPr lang="hr-BA" sz="1100" dirty="0" smtClean="0">
                          <a:effectLst/>
                        </a:rPr>
                        <a:t> </a:t>
                      </a:r>
                      <a:r>
                        <a:rPr lang="hr-BA" sz="1100" dirty="0" err="1" smtClean="0">
                          <a:effectLst/>
                        </a:rPr>
                        <a:t>from</a:t>
                      </a:r>
                      <a:r>
                        <a:rPr lang="hr-BA" sz="1100" dirty="0" smtClean="0">
                          <a:effectLst/>
                        </a:rPr>
                        <a:t> </a:t>
                      </a:r>
                      <a:r>
                        <a:rPr lang="hr-BA" sz="1100" dirty="0" err="1" smtClean="0">
                          <a:effectLst/>
                        </a:rPr>
                        <a:t>previous</a:t>
                      </a:r>
                      <a:r>
                        <a:rPr lang="hr-BA" sz="1100" baseline="0" dirty="0" smtClean="0">
                          <a:effectLst/>
                        </a:rPr>
                        <a:t> </a:t>
                      </a:r>
                      <a:r>
                        <a:rPr lang="hr-BA" sz="1100" baseline="0" dirty="0" err="1" smtClean="0">
                          <a:effectLst/>
                        </a:rPr>
                        <a:t>five</a:t>
                      </a:r>
                      <a:r>
                        <a:rPr lang="hr-BA" sz="1100" baseline="0" dirty="0" smtClean="0">
                          <a:effectLst/>
                        </a:rPr>
                        <a:t> </a:t>
                      </a:r>
                      <a:r>
                        <a:rPr lang="hr-BA" sz="1100" baseline="0" dirty="0" err="1" smtClean="0">
                          <a:effectLst/>
                        </a:rPr>
                        <a:t>years</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noProof="0" dirty="0" smtClean="0">
                          <a:effectLst/>
                        </a:rPr>
                        <a:t>Fixed measurements, possibly supplemented by modeling techniques and / or indicative measurements, will be used.</a:t>
                      </a:r>
                      <a:endParaRPr lang="hr-BA" sz="1100" noProof="0" dirty="0" smtClean="0">
                        <a:effectLst/>
                      </a:endParaRPr>
                    </a:p>
                  </a:txBody>
                  <a:tcPr marL="68580" marR="68580" marT="0" marB="0"/>
                </a:tc>
                <a:extLst>
                  <a:ext uri="{0D108BD9-81ED-4DB2-BD59-A6C34878D82A}">
                    <a16:rowId xmlns:a16="http://schemas.microsoft.com/office/drawing/2014/main" val="3604908340"/>
                  </a:ext>
                </a:extLst>
              </a:tr>
              <a:tr h="930714">
                <a:tc>
                  <a:txBody>
                    <a:bodyPr/>
                    <a:lstStyle/>
                    <a:p>
                      <a:pPr>
                        <a:lnSpc>
                          <a:spcPct val="115000"/>
                        </a:lnSpc>
                        <a:spcAft>
                          <a:spcPts val="0"/>
                        </a:spcAft>
                      </a:pPr>
                      <a:r>
                        <a:rPr lang="pt-PT" sz="1100" dirty="0">
                          <a:effectLst/>
                        </a:rPr>
                        <a:t>SO</a:t>
                      </a:r>
                      <a:r>
                        <a:rPr lang="pt-PT" sz="1100" baseline="-25000" dirty="0">
                          <a:effectLst/>
                        </a:rPr>
                        <a:t>2</a:t>
                      </a:r>
                      <a:r>
                        <a:rPr lang="pt-PT" sz="1100" dirty="0">
                          <a:effectLst/>
                        </a:rPr>
                        <a:t>, NO</a:t>
                      </a:r>
                      <a:r>
                        <a:rPr lang="pt-PT" sz="1100" baseline="-25000" dirty="0">
                          <a:effectLst/>
                        </a:rPr>
                        <a:t>2</a:t>
                      </a:r>
                      <a:r>
                        <a:rPr lang="pt-PT" sz="1100" dirty="0">
                          <a:effectLst/>
                        </a:rPr>
                        <a:t>, NO</a:t>
                      </a:r>
                      <a:r>
                        <a:rPr lang="pt-PT" sz="1100" baseline="-25000" dirty="0">
                          <a:effectLst/>
                        </a:rPr>
                        <a:t>x</a:t>
                      </a:r>
                      <a:r>
                        <a:rPr lang="pt-PT" sz="1100" dirty="0">
                          <a:effectLst/>
                        </a:rPr>
                        <a:t>, PM</a:t>
                      </a:r>
                      <a:r>
                        <a:rPr lang="pt-PT" sz="1100" baseline="-25000" dirty="0">
                          <a:effectLst/>
                        </a:rPr>
                        <a:t>10</a:t>
                      </a:r>
                      <a:r>
                        <a:rPr lang="pt-PT" sz="1100" dirty="0">
                          <a:effectLst/>
                        </a:rPr>
                        <a:t>, PM</a:t>
                      </a:r>
                      <a:r>
                        <a:rPr lang="pt-PT" sz="1100" baseline="-25000" dirty="0">
                          <a:effectLst/>
                        </a:rPr>
                        <a:t>2.5</a:t>
                      </a:r>
                      <a:r>
                        <a:rPr lang="pt-PT" sz="1100" dirty="0">
                          <a:effectLst/>
                        </a:rPr>
                        <a:t>, Pb, C</a:t>
                      </a:r>
                      <a:r>
                        <a:rPr lang="pt-PT" sz="1100" baseline="-25000" dirty="0">
                          <a:effectLst/>
                        </a:rPr>
                        <a:t>6</a:t>
                      </a:r>
                      <a:r>
                        <a:rPr lang="pt-PT" sz="1100" dirty="0">
                          <a:effectLst/>
                        </a:rPr>
                        <a:t>H</a:t>
                      </a:r>
                      <a:r>
                        <a:rPr lang="pt-PT" sz="1100" baseline="-25000" dirty="0">
                          <a:effectLst/>
                        </a:rPr>
                        <a:t>6</a:t>
                      </a:r>
                      <a:r>
                        <a:rPr lang="pt-PT" sz="1100" dirty="0">
                          <a:effectLst/>
                        </a:rPr>
                        <a:t>, CO</a:t>
                      </a:r>
                      <a:endParaRPr lang="hr-BA" sz="1100" dirty="0">
                        <a:effectLst/>
                      </a:endParaRPr>
                    </a:p>
                    <a:p>
                      <a:pPr>
                        <a:lnSpc>
                          <a:spcPct val="115000"/>
                        </a:lnSpc>
                        <a:spcAft>
                          <a:spcPts val="0"/>
                        </a:spcAft>
                      </a:pPr>
                      <a:r>
                        <a:rPr lang="en-GB" sz="1100" dirty="0">
                          <a:effectLst/>
                        </a:rPr>
                        <a:t>As, Cd, Ni, BaP</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hr-BA" sz="1100" dirty="0" err="1" smtClean="0">
                          <a:effectLst/>
                        </a:rPr>
                        <a:t>Pollution</a:t>
                      </a:r>
                      <a:r>
                        <a:rPr lang="hr-BA" sz="1100" dirty="0" smtClean="0">
                          <a:effectLst/>
                        </a:rPr>
                        <a:t> </a:t>
                      </a:r>
                      <a:r>
                        <a:rPr lang="hr-BA" sz="1100" dirty="0" err="1" smtClean="0">
                          <a:effectLst/>
                        </a:rPr>
                        <a:t>level</a:t>
                      </a:r>
                      <a:r>
                        <a:rPr lang="en-GB" sz="1100" dirty="0" smtClean="0">
                          <a:effectLst/>
                          <a:sym typeface="Symbol" panose="05050102010706020507" pitchFamily="18" charset="2"/>
                        </a:rPr>
                        <a:t></a:t>
                      </a:r>
                      <a:r>
                        <a:rPr lang="en-GB" sz="1100" dirty="0" smtClean="0">
                          <a:effectLst/>
                        </a:rPr>
                        <a:t> </a:t>
                      </a:r>
                      <a:r>
                        <a:rPr lang="hr-BA" sz="1100" dirty="0" smtClean="0">
                          <a:effectLst/>
                        </a:rPr>
                        <a:t>UET</a:t>
                      </a:r>
                      <a:r>
                        <a:rPr lang="en-GB" sz="1100" dirty="0" smtClean="0">
                          <a:effectLst/>
                        </a:rPr>
                        <a:t> </a:t>
                      </a:r>
                      <a:r>
                        <a:rPr lang="hr-BA" sz="1100" dirty="0" err="1" smtClean="0">
                          <a:effectLst/>
                        </a:rPr>
                        <a:t>and</a:t>
                      </a:r>
                      <a:r>
                        <a:rPr lang="en-GB" sz="1100" dirty="0" smtClean="0">
                          <a:effectLst/>
                        </a:rPr>
                        <a:t> </a:t>
                      </a:r>
                      <a:r>
                        <a:rPr lang="en-GB" sz="1100" dirty="0">
                          <a:effectLst/>
                        </a:rPr>
                        <a:t>&gt; </a:t>
                      </a:r>
                      <a:r>
                        <a:rPr lang="hr-BA" sz="1100" dirty="0" smtClean="0">
                          <a:effectLst/>
                        </a:rPr>
                        <a:t>LET</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smtClean="0">
                          <a:effectLst/>
                        </a:rPr>
                        <a:t>At least three years from previous five years</a:t>
                      </a:r>
                    </a:p>
                  </a:txBody>
                  <a:tcPr marL="68580" marR="68580" marT="0" marB="0"/>
                </a:tc>
                <a:tc>
                  <a:txBody>
                    <a:bodyPr/>
                    <a:lstStyle/>
                    <a:p>
                      <a:pPr>
                        <a:lnSpc>
                          <a:spcPct val="115000"/>
                        </a:lnSpc>
                        <a:spcAft>
                          <a:spcPts val="0"/>
                        </a:spcAft>
                      </a:pPr>
                      <a:r>
                        <a:rPr lang="en-US" sz="1100" noProof="0" dirty="0" smtClean="0">
                          <a:effectLst/>
                        </a:rPr>
                        <a:t>Fixed measurements can be combined with modeling techniques and / or indicative measurements.</a:t>
                      </a:r>
                      <a:endParaRPr lang="hr-BA" sz="1100" noProof="0" dirty="0" smtClean="0">
                        <a:effectLst/>
                      </a:endParaRPr>
                    </a:p>
                  </a:txBody>
                  <a:tcPr marL="68580" marR="68580" marT="0" marB="0"/>
                </a:tc>
                <a:extLst>
                  <a:ext uri="{0D108BD9-81ED-4DB2-BD59-A6C34878D82A}">
                    <a16:rowId xmlns:a16="http://schemas.microsoft.com/office/drawing/2014/main" val="3631488570"/>
                  </a:ext>
                </a:extLst>
              </a:tr>
              <a:tr h="1152584">
                <a:tc>
                  <a:txBody>
                    <a:bodyPr/>
                    <a:lstStyle/>
                    <a:p>
                      <a:pPr>
                        <a:lnSpc>
                          <a:spcPct val="115000"/>
                        </a:lnSpc>
                        <a:spcAft>
                          <a:spcPts val="0"/>
                        </a:spcAft>
                      </a:pPr>
                      <a:r>
                        <a:rPr lang="pt-PT" sz="1100">
                          <a:effectLst/>
                        </a:rPr>
                        <a:t>SO</a:t>
                      </a:r>
                      <a:r>
                        <a:rPr lang="pt-PT" sz="1100" baseline="-25000">
                          <a:effectLst/>
                        </a:rPr>
                        <a:t>2</a:t>
                      </a:r>
                      <a:r>
                        <a:rPr lang="pt-PT" sz="1100">
                          <a:effectLst/>
                        </a:rPr>
                        <a:t>, NO</a:t>
                      </a:r>
                      <a:r>
                        <a:rPr lang="pt-PT" sz="1100" baseline="-25000">
                          <a:effectLst/>
                        </a:rPr>
                        <a:t>2</a:t>
                      </a:r>
                      <a:r>
                        <a:rPr lang="pt-PT" sz="1100">
                          <a:effectLst/>
                        </a:rPr>
                        <a:t>, NO</a:t>
                      </a:r>
                      <a:r>
                        <a:rPr lang="pt-PT" sz="1100" baseline="-25000">
                          <a:effectLst/>
                        </a:rPr>
                        <a:t>x</a:t>
                      </a:r>
                      <a:r>
                        <a:rPr lang="pt-PT" sz="1100">
                          <a:effectLst/>
                        </a:rPr>
                        <a:t>, PM</a:t>
                      </a:r>
                      <a:r>
                        <a:rPr lang="pt-PT" sz="1100" baseline="-25000">
                          <a:effectLst/>
                        </a:rPr>
                        <a:t>10</a:t>
                      </a:r>
                      <a:r>
                        <a:rPr lang="pt-PT" sz="1100">
                          <a:effectLst/>
                        </a:rPr>
                        <a:t>, PM</a:t>
                      </a:r>
                      <a:r>
                        <a:rPr lang="pt-PT" sz="1100" baseline="-25000">
                          <a:effectLst/>
                        </a:rPr>
                        <a:t>2.5</a:t>
                      </a:r>
                      <a:r>
                        <a:rPr lang="pt-PT" sz="1100">
                          <a:effectLst/>
                        </a:rPr>
                        <a:t>, Pb, C</a:t>
                      </a:r>
                      <a:r>
                        <a:rPr lang="pt-PT" sz="1100" baseline="-25000">
                          <a:effectLst/>
                        </a:rPr>
                        <a:t>6</a:t>
                      </a:r>
                      <a:r>
                        <a:rPr lang="pt-PT" sz="1100">
                          <a:effectLst/>
                        </a:rPr>
                        <a:t>H</a:t>
                      </a:r>
                      <a:r>
                        <a:rPr lang="pt-PT" sz="1100" baseline="-25000">
                          <a:effectLst/>
                        </a:rPr>
                        <a:t>6</a:t>
                      </a:r>
                      <a:r>
                        <a:rPr lang="pt-PT" sz="1100">
                          <a:effectLst/>
                        </a:rPr>
                        <a:t>, CO</a:t>
                      </a:r>
                      <a:endParaRPr lang="hr-BA" sz="1100">
                        <a:effectLst/>
                      </a:endParaRPr>
                    </a:p>
                    <a:p>
                      <a:pPr>
                        <a:lnSpc>
                          <a:spcPct val="115000"/>
                        </a:lnSpc>
                        <a:spcAft>
                          <a:spcPts val="0"/>
                        </a:spcAft>
                      </a:pPr>
                      <a:r>
                        <a:rPr lang="en-GB" sz="1100">
                          <a:effectLst/>
                        </a:rPr>
                        <a:t>As, Cd, Ni, BaP</a:t>
                      </a:r>
                      <a:endParaRPr lang="hr-BA" sz="1100">
                        <a:effectLst/>
                      </a:endParaRPr>
                    </a:p>
                    <a:p>
                      <a:pPr>
                        <a:lnSpc>
                          <a:spcPct val="115000"/>
                        </a:lnSpc>
                        <a:spcAft>
                          <a:spcPts val="0"/>
                        </a:spcAft>
                      </a:pPr>
                      <a:r>
                        <a:rPr lang="en-GB" sz="1100">
                          <a:effectLst/>
                        </a:rPr>
                        <a:t> </a:t>
                      </a:r>
                      <a:endParaRPr lang="hr-BA"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hr-BA" sz="1100" dirty="0" err="1" smtClean="0">
                          <a:effectLst/>
                        </a:rPr>
                        <a:t>Pollution</a:t>
                      </a:r>
                      <a:r>
                        <a:rPr lang="hr-BA" sz="1100" dirty="0" smtClean="0">
                          <a:effectLst/>
                        </a:rPr>
                        <a:t> </a:t>
                      </a:r>
                      <a:r>
                        <a:rPr lang="hr-BA" sz="1100" dirty="0" err="1" smtClean="0">
                          <a:effectLst/>
                        </a:rPr>
                        <a:t>level</a:t>
                      </a:r>
                      <a:r>
                        <a:rPr lang="en-GB" sz="1100" dirty="0" smtClean="0">
                          <a:effectLst/>
                          <a:sym typeface="Symbol" panose="05050102010706020507" pitchFamily="18" charset="2"/>
                        </a:rPr>
                        <a:t></a:t>
                      </a:r>
                      <a:r>
                        <a:rPr lang="en-GB" sz="1100" dirty="0" smtClean="0">
                          <a:effectLst/>
                        </a:rPr>
                        <a:t> </a:t>
                      </a:r>
                      <a:r>
                        <a:rPr lang="hr-BA" sz="1100" dirty="0" smtClean="0">
                          <a:effectLst/>
                        </a:rPr>
                        <a:t>LET</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en-US" sz="1100" dirty="0" smtClean="0">
                          <a:effectLst/>
                        </a:rPr>
                        <a:t>At least three years from previous five years</a:t>
                      </a:r>
                    </a:p>
                  </a:txBody>
                  <a:tcPr marL="68580" marR="68580" marT="0" marB="0"/>
                </a:tc>
                <a:tc>
                  <a:txBody>
                    <a:bodyPr/>
                    <a:lstStyle/>
                    <a:p>
                      <a:pPr>
                        <a:lnSpc>
                          <a:spcPct val="115000"/>
                        </a:lnSpc>
                        <a:spcAft>
                          <a:spcPts val="0"/>
                        </a:spcAft>
                      </a:pPr>
                      <a:r>
                        <a:rPr lang="hr-BA" sz="1100" noProof="0" dirty="0" err="1" smtClean="0">
                          <a:effectLst/>
                        </a:rPr>
                        <a:t>Modeling</a:t>
                      </a:r>
                      <a:r>
                        <a:rPr lang="hr-BA" sz="1100" noProof="0" dirty="0" smtClean="0">
                          <a:effectLst/>
                        </a:rPr>
                        <a:t> </a:t>
                      </a:r>
                      <a:r>
                        <a:rPr lang="hr-BA" sz="1100" noProof="0" dirty="0" err="1" smtClean="0">
                          <a:effectLst/>
                        </a:rPr>
                        <a:t>techniques</a:t>
                      </a:r>
                      <a:r>
                        <a:rPr lang="hr-BA" sz="1100" noProof="0" dirty="0" smtClean="0">
                          <a:effectLst/>
                        </a:rPr>
                        <a:t> </a:t>
                      </a:r>
                      <a:r>
                        <a:rPr lang="hr-BA" sz="1100" noProof="0" dirty="0" err="1" smtClean="0">
                          <a:effectLst/>
                        </a:rPr>
                        <a:t>or</a:t>
                      </a:r>
                      <a:r>
                        <a:rPr lang="hr-BA" sz="1100" noProof="0" dirty="0" smtClean="0">
                          <a:effectLst/>
                        </a:rPr>
                        <a:t> </a:t>
                      </a:r>
                      <a:r>
                        <a:rPr lang="hr-BA" sz="1100" noProof="0" dirty="0" err="1" smtClean="0">
                          <a:effectLst/>
                        </a:rPr>
                        <a:t>objective</a:t>
                      </a:r>
                      <a:r>
                        <a:rPr lang="hr-BA" sz="1100" noProof="0" dirty="0" smtClean="0">
                          <a:effectLst/>
                        </a:rPr>
                        <a:t> </a:t>
                      </a:r>
                      <a:r>
                        <a:rPr lang="hr-BA" sz="1100" noProof="0" dirty="0" err="1" smtClean="0">
                          <a:effectLst/>
                        </a:rPr>
                        <a:t>assessment</a:t>
                      </a:r>
                      <a:r>
                        <a:rPr lang="hr-BA" sz="1100" noProof="0" dirty="0" smtClean="0">
                          <a:effectLst/>
                        </a:rPr>
                        <a:t> </a:t>
                      </a:r>
                      <a:r>
                        <a:rPr lang="hr-BA" sz="1100" noProof="0" dirty="0" err="1" smtClean="0">
                          <a:effectLst/>
                        </a:rPr>
                        <a:t>techniques</a:t>
                      </a:r>
                      <a:r>
                        <a:rPr lang="hr-BA" sz="1100" noProof="0" dirty="0" smtClean="0">
                          <a:effectLst/>
                        </a:rPr>
                        <a:t> are </a:t>
                      </a:r>
                      <a:r>
                        <a:rPr lang="hr-BA" sz="1100" noProof="0" dirty="0" err="1" smtClean="0">
                          <a:effectLst/>
                        </a:rPr>
                        <a:t>sufficient</a:t>
                      </a:r>
                      <a:r>
                        <a:rPr lang="hr-BA" sz="1100" noProof="0" dirty="0" smtClean="0">
                          <a:effectLst/>
                        </a:rPr>
                        <a:t>.</a:t>
                      </a:r>
                    </a:p>
                  </a:txBody>
                  <a:tcPr marL="68580" marR="68580" marT="0" marB="0"/>
                </a:tc>
                <a:extLst>
                  <a:ext uri="{0D108BD9-81ED-4DB2-BD59-A6C34878D82A}">
                    <a16:rowId xmlns:a16="http://schemas.microsoft.com/office/drawing/2014/main" val="1000650808"/>
                  </a:ext>
                </a:extLst>
              </a:tr>
              <a:tr h="919332">
                <a:tc>
                  <a:txBody>
                    <a:bodyPr/>
                    <a:lstStyle/>
                    <a:p>
                      <a:pPr>
                        <a:lnSpc>
                          <a:spcPct val="115000"/>
                        </a:lnSpc>
                        <a:spcAft>
                          <a:spcPts val="0"/>
                        </a:spcAft>
                      </a:pPr>
                      <a:r>
                        <a:rPr lang="en-GB" sz="1100">
                          <a:effectLst/>
                        </a:rPr>
                        <a:t>O</a:t>
                      </a:r>
                      <a:r>
                        <a:rPr lang="en-GB" sz="1100" baseline="-25000">
                          <a:effectLst/>
                        </a:rPr>
                        <a:t>3</a:t>
                      </a:r>
                      <a:endParaRPr lang="hr-BA"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hr-BA" sz="1100" dirty="0" err="1" smtClean="0">
                          <a:effectLst/>
                        </a:rPr>
                        <a:t>Pollution</a:t>
                      </a:r>
                      <a:r>
                        <a:rPr lang="hr-BA" sz="1100" dirty="0" smtClean="0">
                          <a:effectLst/>
                        </a:rPr>
                        <a:t> </a:t>
                      </a:r>
                      <a:r>
                        <a:rPr lang="hr-BA" sz="1100" dirty="0" err="1" smtClean="0">
                          <a:effectLst/>
                        </a:rPr>
                        <a:t>level</a:t>
                      </a:r>
                      <a:r>
                        <a:rPr lang="en-GB" sz="1100" dirty="0" smtClean="0">
                          <a:effectLst/>
                        </a:rPr>
                        <a:t>&gt; </a:t>
                      </a:r>
                      <a:r>
                        <a:rPr lang="hr-BA" sz="1100" dirty="0" smtClean="0">
                          <a:effectLst/>
                        </a:rPr>
                        <a:t>LG</a:t>
                      </a:r>
                      <a:endParaRPr lang="hr-BA"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0"/>
                        </a:spcAft>
                      </a:pPr>
                      <a:r>
                        <a:rPr lang="hr-BA" sz="1100" noProof="0" dirty="0" err="1" smtClean="0">
                          <a:effectLst/>
                        </a:rPr>
                        <a:t>Any</a:t>
                      </a:r>
                      <a:r>
                        <a:rPr lang="hr-BA" sz="1100" noProof="0" dirty="0" smtClean="0">
                          <a:effectLst/>
                        </a:rPr>
                        <a:t> </a:t>
                      </a:r>
                      <a:r>
                        <a:rPr lang="hr-BA" sz="1100" noProof="0" dirty="0" err="1" smtClean="0">
                          <a:effectLst/>
                        </a:rPr>
                        <a:t>of</a:t>
                      </a:r>
                      <a:r>
                        <a:rPr lang="hr-BA" sz="1100" noProof="0" dirty="0" smtClean="0">
                          <a:effectLst/>
                        </a:rPr>
                        <a:t> </a:t>
                      </a:r>
                      <a:r>
                        <a:rPr lang="hr-BA" sz="1100" noProof="0" dirty="0" err="1" smtClean="0">
                          <a:effectLst/>
                        </a:rPr>
                        <a:t>previous</a:t>
                      </a:r>
                      <a:r>
                        <a:rPr lang="hr-BA" sz="1100" baseline="0" noProof="0" dirty="0" smtClean="0">
                          <a:effectLst/>
                        </a:rPr>
                        <a:t> </a:t>
                      </a:r>
                      <a:r>
                        <a:rPr lang="hr-BA" sz="1100" baseline="0" noProof="0" dirty="0" err="1" smtClean="0">
                          <a:effectLst/>
                        </a:rPr>
                        <a:t>five</a:t>
                      </a:r>
                      <a:r>
                        <a:rPr lang="hr-BA" sz="1100" baseline="0" noProof="0" dirty="0" smtClean="0">
                          <a:effectLst/>
                        </a:rPr>
                        <a:t> </a:t>
                      </a:r>
                      <a:r>
                        <a:rPr lang="hr-BA" sz="1100" baseline="0" noProof="0" dirty="0" err="1" smtClean="0">
                          <a:effectLst/>
                        </a:rPr>
                        <a:t>years</a:t>
                      </a:r>
                      <a:endParaRPr lang="hr-BA" sz="1100" noProof="0" dirty="0" smtClean="0">
                        <a:effectLst/>
                      </a:endParaRPr>
                    </a:p>
                  </a:txBody>
                  <a:tcPr marL="68580" marR="68580" marT="0" marB="0"/>
                </a:tc>
                <a:tc>
                  <a:txBody>
                    <a:bodyPr/>
                    <a:lstStyle/>
                    <a:p>
                      <a:pPr>
                        <a:lnSpc>
                          <a:spcPct val="115000"/>
                        </a:lnSpc>
                        <a:spcAft>
                          <a:spcPts val="0"/>
                        </a:spcAft>
                      </a:pPr>
                      <a:r>
                        <a:rPr lang="en-US" sz="1100" noProof="0" dirty="0" smtClean="0">
                          <a:effectLst/>
                        </a:rPr>
                        <a:t>Fixed measurements, possibly supplemented by modeling techniques and / or indicative measurements, will be used.</a:t>
                      </a:r>
                      <a:endParaRPr lang="hr-BA" sz="1100" noProof="0" dirty="0" smtClean="0">
                        <a:effectLst/>
                      </a:endParaRPr>
                    </a:p>
                  </a:txBody>
                  <a:tcPr marL="68580" marR="68580" marT="0" marB="0"/>
                </a:tc>
                <a:extLst>
                  <a:ext uri="{0D108BD9-81ED-4DB2-BD59-A6C34878D82A}">
                    <a16:rowId xmlns:a16="http://schemas.microsoft.com/office/drawing/2014/main" val="1463656993"/>
                  </a:ext>
                </a:extLst>
              </a:tr>
            </a:tbl>
          </a:graphicData>
        </a:graphic>
      </p:graphicFrame>
      <p:sp>
        <p:nvSpPr>
          <p:cNvPr id="12" name="Content Placeholder 8"/>
          <p:cNvSpPr>
            <a:spLocks/>
          </p:cNvSpPr>
          <p:nvPr/>
        </p:nvSpPr>
        <p:spPr bwMode="auto">
          <a:xfrm>
            <a:off x="816791" y="5823752"/>
            <a:ext cx="6764739" cy="525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ct val="20000"/>
              </a:spcBef>
            </a:pPr>
            <a:r>
              <a:rPr lang="pl-PL" dirty="0" smtClean="0">
                <a:solidFill>
                  <a:srgbClr val="0070C0"/>
                </a:solidFill>
              </a:rPr>
              <a:t>UET: upper estimate threshold; LET: lower estimate threshold; LG: long-.term goal</a:t>
            </a:r>
            <a:endParaRPr lang="pl-PL" dirty="0">
              <a:solidFill>
                <a:srgbClr val="0070C0"/>
              </a:solidFill>
            </a:endParaRPr>
          </a:p>
        </p:txBody>
      </p:sp>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13966906"/>
      </p:ext>
    </p:extLst>
  </p:cSld>
  <p:clrMapOvr>
    <a:masterClrMapping/>
  </p:clrMapOvr>
  <p:transition spd="med">
    <p:fade thruBlk="1"/>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14.3 </a:t>
            </a:r>
            <a:r>
              <a:rPr lang="hr-HR" sz="2800" b="1" dirty="0">
                <a:solidFill>
                  <a:schemeClr val="tx2"/>
                </a:solidFill>
                <a:effectLst>
                  <a:glow>
                    <a:srgbClr val="7F7F7F">
                      <a:alpha val="35000"/>
                    </a:srgbClr>
                  </a:glow>
                </a:effectLst>
              </a:rPr>
              <a:t>PRELIMINARY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88777" y="1083077"/>
            <a:ext cx="8984202" cy="2187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ct val="20000"/>
              </a:spcBef>
            </a:pPr>
            <a:r>
              <a:rPr lang="en-US" sz="2000" dirty="0">
                <a:solidFill>
                  <a:srgbClr val="0070C0"/>
                </a:solidFill>
              </a:rPr>
              <a:t>The levels of pollution are assessed against the upper and lower thresholds of the assessment and the method by which the assessment will be given.</a:t>
            </a:r>
            <a:endParaRPr lang="pl-PL" sz="2000" dirty="0" smtClean="0">
              <a:solidFill>
                <a:srgbClr val="0070C0"/>
              </a:solidFill>
            </a:endParaRPr>
          </a:p>
          <a:p>
            <a:pPr marL="0" lvl="1">
              <a:spcBef>
                <a:spcPct val="20000"/>
              </a:spcBef>
            </a:pPr>
            <a:r>
              <a:rPr lang="en-US" sz="2000" dirty="0">
                <a:solidFill>
                  <a:srgbClr val="0070C0"/>
                </a:solidFill>
              </a:rPr>
              <a:t>The </a:t>
            </a:r>
            <a:r>
              <a:rPr lang="en-US" sz="2000" dirty="0" smtClean="0">
                <a:solidFill>
                  <a:srgbClr val="0070C0"/>
                </a:solidFill>
              </a:rPr>
              <a:t>da</a:t>
            </a:r>
            <a:r>
              <a:rPr lang="hr-HR" sz="2000" dirty="0" smtClean="0">
                <a:solidFill>
                  <a:srgbClr val="0070C0"/>
                </a:solidFill>
              </a:rPr>
              <a:t>ta are</a:t>
            </a:r>
            <a:r>
              <a:rPr lang="en-US" sz="2000" dirty="0" smtClean="0">
                <a:solidFill>
                  <a:srgbClr val="0070C0"/>
                </a:solidFill>
              </a:rPr>
              <a:t> </a:t>
            </a:r>
            <a:r>
              <a:rPr lang="en-US" sz="2000" dirty="0">
                <a:solidFill>
                  <a:srgbClr val="0070C0"/>
                </a:solidFill>
              </a:rPr>
              <a:t>similar to the data for official delivery (data C from September for the previous year) - they need to be updated due to </a:t>
            </a:r>
            <a:r>
              <a:rPr lang="en-US" sz="2000" dirty="0" smtClean="0">
                <a:solidFill>
                  <a:srgbClr val="0070C0"/>
                </a:solidFill>
              </a:rPr>
              <a:t>e.g. </a:t>
            </a:r>
            <a:r>
              <a:rPr lang="en-US" sz="2000" dirty="0">
                <a:solidFill>
                  <a:srgbClr val="0070C0"/>
                </a:solidFill>
              </a:rPr>
              <a:t>introducing a new </a:t>
            </a:r>
            <a:r>
              <a:rPr lang="hr-HR" sz="2000" dirty="0" err="1" smtClean="0">
                <a:solidFill>
                  <a:srgbClr val="0070C0"/>
                </a:solidFill>
              </a:rPr>
              <a:t>measurement</a:t>
            </a:r>
            <a:r>
              <a:rPr lang="hr-HR" sz="2000" dirty="0" smtClean="0">
                <a:solidFill>
                  <a:srgbClr val="0070C0"/>
                </a:solidFill>
              </a:rPr>
              <a:t> </a:t>
            </a:r>
            <a:r>
              <a:rPr lang="en-US" sz="2000" dirty="0" smtClean="0">
                <a:solidFill>
                  <a:srgbClr val="0070C0"/>
                </a:solidFill>
              </a:rPr>
              <a:t>point </a:t>
            </a:r>
            <a:r>
              <a:rPr lang="en-US" sz="2000" dirty="0">
                <a:solidFill>
                  <a:srgbClr val="0070C0"/>
                </a:solidFill>
              </a:rPr>
              <a:t>on a new or already existing station - in </a:t>
            </a:r>
            <a:r>
              <a:rPr lang="en-US" sz="2000" dirty="0" err="1" smtClean="0">
                <a:solidFill>
                  <a:srgbClr val="0070C0"/>
                </a:solidFill>
              </a:rPr>
              <a:t>th</a:t>
            </a:r>
            <a:r>
              <a:rPr lang="hr-HR" sz="2000" dirty="0" smtClean="0">
                <a:solidFill>
                  <a:srgbClr val="0070C0"/>
                </a:solidFill>
              </a:rPr>
              <a:t>at</a:t>
            </a:r>
            <a:r>
              <a:rPr lang="en-US" sz="2000" dirty="0" smtClean="0">
                <a:solidFill>
                  <a:srgbClr val="0070C0"/>
                </a:solidFill>
              </a:rPr>
              <a:t> </a:t>
            </a:r>
            <a:r>
              <a:rPr lang="en-US" sz="2000" dirty="0">
                <a:solidFill>
                  <a:srgbClr val="0070C0"/>
                </a:solidFill>
              </a:rPr>
              <a:t>case, updated metadata (data D</a:t>
            </a:r>
            <a:r>
              <a:rPr lang="en-US" sz="2000" dirty="0" smtClean="0">
                <a:solidFill>
                  <a:srgbClr val="0070C0"/>
                </a:solidFill>
              </a:rPr>
              <a:t>)</a:t>
            </a:r>
            <a:r>
              <a:rPr lang="hr-HR" sz="2000" dirty="0" smtClean="0">
                <a:solidFill>
                  <a:srgbClr val="0070C0"/>
                </a:solidFill>
              </a:rPr>
              <a:t> </a:t>
            </a:r>
            <a:r>
              <a:rPr lang="hr-HR" sz="2000" dirty="0" err="1" smtClean="0">
                <a:solidFill>
                  <a:srgbClr val="0070C0"/>
                </a:solidFill>
              </a:rPr>
              <a:t>should</a:t>
            </a:r>
            <a:r>
              <a:rPr lang="hr-HR" sz="2000" dirty="0" smtClean="0">
                <a:solidFill>
                  <a:srgbClr val="0070C0"/>
                </a:solidFill>
              </a:rPr>
              <a:t> </a:t>
            </a:r>
            <a:r>
              <a:rPr lang="hr-HR" sz="2000" dirty="0" err="1" smtClean="0">
                <a:solidFill>
                  <a:srgbClr val="0070C0"/>
                </a:solidFill>
              </a:rPr>
              <a:t>be</a:t>
            </a:r>
            <a:r>
              <a:rPr lang="hr-HR" sz="2000" dirty="0" smtClean="0">
                <a:solidFill>
                  <a:srgbClr val="0070C0"/>
                </a:solidFill>
              </a:rPr>
              <a:t> </a:t>
            </a:r>
            <a:r>
              <a:rPr lang="hr-HR" sz="2000" dirty="0" err="1" smtClean="0">
                <a:solidFill>
                  <a:srgbClr val="0070C0"/>
                </a:solidFill>
              </a:rPr>
              <a:t>delivered</a:t>
            </a:r>
            <a:r>
              <a:rPr lang="hr-HR" sz="2000" dirty="0" smtClean="0">
                <a:solidFill>
                  <a:srgbClr val="0070C0"/>
                </a:solidFill>
              </a:rPr>
              <a:t> </a:t>
            </a:r>
            <a:r>
              <a:rPr lang="hr-HR" sz="2000" dirty="0" err="1" smtClean="0">
                <a:solidFill>
                  <a:srgbClr val="0070C0"/>
                </a:solidFill>
              </a:rPr>
              <a:t>so</a:t>
            </a:r>
            <a:r>
              <a:rPr lang="hr-HR" sz="2000" dirty="0" smtClean="0">
                <a:solidFill>
                  <a:srgbClr val="0070C0"/>
                </a:solidFill>
              </a:rPr>
              <a:t> </a:t>
            </a:r>
            <a:r>
              <a:rPr lang="hr-HR" sz="2000" dirty="0" err="1" smtClean="0">
                <a:solidFill>
                  <a:srgbClr val="0070C0"/>
                </a:solidFill>
              </a:rPr>
              <a:t>that</a:t>
            </a:r>
            <a:r>
              <a:rPr lang="hr-HR" sz="2000" dirty="0" smtClean="0">
                <a:solidFill>
                  <a:srgbClr val="0070C0"/>
                </a:solidFill>
              </a:rPr>
              <a:t> </a:t>
            </a:r>
            <a:r>
              <a:rPr lang="hr-HR" sz="2000" dirty="0" err="1" smtClean="0">
                <a:solidFill>
                  <a:srgbClr val="0070C0"/>
                </a:solidFill>
              </a:rPr>
              <a:t>also</a:t>
            </a:r>
            <a:r>
              <a:rPr lang="hr-HR" sz="2000" dirty="0" smtClean="0">
                <a:solidFill>
                  <a:srgbClr val="0070C0"/>
                </a:solidFill>
              </a:rPr>
              <a:t> </a:t>
            </a:r>
            <a:r>
              <a:rPr lang="en-US" sz="2000" dirty="0" smtClean="0">
                <a:solidFill>
                  <a:srgbClr val="0070C0"/>
                </a:solidFill>
              </a:rPr>
              <a:t>UTD </a:t>
            </a:r>
            <a:r>
              <a:rPr lang="en-US" sz="2000" dirty="0">
                <a:solidFill>
                  <a:srgbClr val="0070C0"/>
                </a:solidFill>
              </a:rPr>
              <a:t>data </a:t>
            </a:r>
            <a:r>
              <a:rPr lang="hr-HR" sz="2000" dirty="0" smtClean="0">
                <a:solidFill>
                  <a:srgbClr val="0070C0"/>
                </a:solidFill>
              </a:rPr>
              <a:t>(</a:t>
            </a:r>
            <a:r>
              <a:rPr lang="en-US" sz="2000" dirty="0" smtClean="0">
                <a:solidFill>
                  <a:srgbClr val="0070C0"/>
                </a:solidFill>
              </a:rPr>
              <a:t>from </a:t>
            </a:r>
            <a:r>
              <a:rPr lang="en-US" sz="2000" dirty="0">
                <a:solidFill>
                  <a:srgbClr val="0070C0"/>
                </a:solidFill>
              </a:rPr>
              <a:t>new </a:t>
            </a:r>
            <a:r>
              <a:rPr lang="en-US" sz="2000" dirty="0" smtClean="0">
                <a:solidFill>
                  <a:srgbClr val="0070C0"/>
                </a:solidFill>
              </a:rPr>
              <a:t>me</a:t>
            </a:r>
            <a:r>
              <a:rPr lang="hr-HR" sz="2000" dirty="0" err="1" smtClean="0">
                <a:solidFill>
                  <a:srgbClr val="0070C0"/>
                </a:solidFill>
              </a:rPr>
              <a:t>asurement</a:t>
            </a:r>
            <a:r>
              <a:rPr lang="en-US" sz="2000" dirty="0" smtClean="0">
                <a:solidFill>
                  <a:srgbClr val="0070C0"/>
                </a:solidFill>
              </a:rPr>
              <a:t> points</a:t>
            </a:r>
            <a:r>
              <a:rPr lang="pl-PL" sz="2000" dirty="0" smtClean="0">
                <a:solidFill>
                  <a:srgbClr val="0070C0"/>
                </a:solidFill>
              </a:rPr>
              <a:t>) can be sent.</a:t>
            </a: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2" name="Picture 11"/>
          <p:cNvPicPr/>
          <p:nvPr/>
        </p:nvPicPr>
        <p:blipFill>
          <a:blip r:embed="rId5">
            <a:extLst>
              <a:ext uri="{28A0092B-C50C-407E-A947-70E740481C1C}">
                <a14:useLocalDpi xmlns:a14="http://schemas.microsoft.com/office/drawing/2010/main" val="0"/>
              </a:ext>
            </a:extLst>
          </a:blip>
          <a:srcRect/>
          <a:stretch>
            <a:fillRect/>
          </a:stretch>
        </p:blipFill>
        <p:spPr bwMode="auto">
          <a:xfrm>
            <a:off x="428756" y="3250513"/>
            <a:ext cx="8119449" cy="2669524"/>
          </a:xfrm>
          <a:prstGeom prst="rect">
            <a:avLst/>
          </a:prstGeom>
          <a:noFill/>
          <a:ln>
            <a:noFill/>
          </a:ln>
        </p:spPr>
      </p:pic>
      <p:pic>
        <p:nvPicPr>
          <p:cNvPr id="13" name="Picture 12"/>
          <p:cNvPicPr>
            <a:picLocks noChangeAspect="1"/>
          </p:cNvPicPr>
          <p:nvPr/>
        </p:nvPicPr>
        <p:blipFill>
          <a:blip r:embed="rId6"/>
          <a:stretch>
            <a:fillRect/>
          </a:stretch>
        </p:blipFill>
        <p:spPr>
          <a:xfrm>
            <a:off x="3869962" y="5989596"/>
            <a:ext cx="4210050" cy="790575"/>
          </a:xfrm>
          <a:prstGeom prst="rect">
            <a:avLst/>
          </a:prstGeom>
        </p:spPr>
      </p:pic>
      <p:sp>
        <p:nvSpPr>
          <p:cNvPr id="14"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375121026"/>
      </p:ext>
    </p:extLst>
  </p:cSld>
  <p:clrMapOvr>
    <a:masterClrMapping/>
  </p:clrMapOvr>
  <p:transition spd="med">
    <p:fade thruBlk="1"/>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14.3 </a:t>
            </a:r>
            <a:r>
              <a:rPr lang="hr-HR" sz="2800" b="1" dirty="0">
                <a:solidFill>
                  <a:schemeClr val="tx2"/>
                </a:solidFill>
                <a:effectLst>
                  <a:glow>
                    <a:srgbClr val="7F7F7F">
                      <a:alpha val="35000"/>
                    </a:srgbClr>
                  </a:glow>
                </a:effectLst>
              </a:rPr>
              <a:t>PRELIMINARY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75208" y="1012054"/>
            <a:ext cx="8379176" cy="972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000" dirty="0">
                <a:solidFill>
                  <a:srgbClr val="0070C0"/>
                </a:solidFill>
              </a:rPr>
              <a:t>On the HAOP portal Air quality in the Republic of Croatia is marked with: Observed data are the result </a:t>
            </a:r>
            <a:r>
              <a:rPr lang="en-US" sz="2000" dirty="0" smtClean="0">
                <a:solidFill>
                  <a:srgbClr val="0070C0"/>
                </a:solidFill>
              </a:rPr>
              <a:t>of</a:t>
            </a:r>
            <a:r>
              <a:rPr lang="hr-HR" sz="2000" dirty="0" smtClean="0">
                <a:solidFill>
                  <a:srgbClr val="0070C0"/>
                </a:solidFill>
              </a:rPr>
              <a:t> </a:t>
            </a:r>
            <a:r>
              <a:rPr lang="hr-HR" sz="2000" dirty="0" err="1" smtClean="0">
                <a:solidFill>
                  <a:srgbClr val="0070C0"/>
                </a:solidFill>
              </a:rPr>
              <a:t>the</a:t>
            </a:r>
            <a:r>
              <a:rPr lang="en-US" sz="2000" dirty="0" smtClean="0">
                <a:solidFill>
                  <a:srgbClr val="0070C0"/>
                </a:solidFill>
              </a:rPr>
              <a:t> estimate </a:t>
            </a:r>
            <a:r>
              <a:rPr lang="en-US" sz="2000" dirty="0">
                <a:solidFill>
                  <a:srgbClr val="0070C0"/>
                </a:solidFill>
              </a:rPr>
              <a:t>for the following year and are subject to </a:t>
            </a:r>
            <a:r>
              <a:rPr lang="en-US" sz="2000" dirty="0" smtClean="0">
                <a:solidFill>
                  <a:srgbClr val="0070C0"/>
                </a:solidFill>
              </a:rPr>
              <a:t>modifications</a:t>
            </a:r>
            <a:endParaRPr lang="pl-PL" sz="2000" dirty="0">
              <a:solidFill>
                <a:srgbClr val="0070C0"/>
              </a:solidFill>
            </a:endParaRPr>
          </a:p>
          <a:p>
            <a:pPr marL="742950" lvl="1" indent="-285750">
              <a:spcBef>
                <a:spcPct val="20000"/>
              </a:spcBef>
              <a:buFont typeface="Arial" charset="0"/>
              <a:buChar char="–"/>
            </a:pPr>
            <a:endParaRPr lang="pl-PL" sz="2000" dirty="0">
              <a:solidFill>
                <a:srgbClr val="0070C0"/>
              </a:solidFill>
            </a:endParaRPr>
          </a:p>
          <a:p>
            <a:pPr marL="742950" lvl="1" indent="-285750">
              <a:spcBef>
                <a:spcPct val="20000"/>
              </a:spcBef>
              <a:buFont typeface="Arial" charset="0"/>
              <a:buChar char="–"/>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grpSp>
        <p:nvGrpSpPr>
          <p:cNvPr id="4" name="Group 3"/>
          <p:cNvGrpSpPr/>
          <p:nvPr/>
        </p:nvGrpSpPr>
        <p:grpSpPr>
          <a:xfrm>
            <a:off x="1056443" y="1984953"/>
            <a:ext cx="6835806" cy="4330065"/>
            <a:chOff x="1112150" y="2277377"/>
            <a:chExt cx="6274072" cy="4023649"/>
          </a:xfrm>
        </p:grpSpPr>
        <p:pic>
          <p:nvPicPr>
            <p:cNvPr id="2" name="Picture 1"/>
            <p:cNvPicPr>
              <a:picLocks noChangeAspect="1"/>
            </p:cNvPicPr>
            <p:nvPr/>
          </p:nvPicPr>
          <p:blipFill>
            <a:blip r:embed="rId4"/>
            <a:stretch>
              <a:fillRect/>
            </a:stretch>
          </p:blipFill>
          <p:spPr>
            <a:xfrm>
              <a:off x="1112150" y="2277377"/>
              <a:ext cx="6274072" cy="4023649"/>
            </a:xfrm>
            <a:prstGeom prst="rect">
              <a:avLst/>
            </a:prstGeom>
          </p:spPr>
        </p:pic>
        <p:sp>
          <p:nvSpPr>
            <p:cNvPr id="3" name="Rectangle 2"/>
            <p:cNvSpPr/>
            <p:nvPr/>
          </p:nvSpPr>
          <p:spPr>
            <a:xfrm>
              <a:off x="5024761" y="3160450"/>
              <a:ext cx="2343705" cy="257453"/>
            </a:xfrm>
            <a:prstGeom prst="rect">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BA"/>
            </a:p>
          </p:txBody>
        </p:sp>
      </p:grpSp>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481680506"/>
      </p:ext>
    </p:extLst>
  </p:cSld>
  <p:clrMapOvr>
    <a:masterClrMapping/>
  </p:clrMapOvr>
  <p:transition spd="med">
    <p:fade thruBlk="1"/>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OFFICIAL DATA SUBMISSION</a:t>
            </a:r>
          </a:p>
        </p:txBody>
      </p:sp>
      <p:sp>
        <p:nvSpPr>
          <p:cNvPr id="9" name="Content Placeholder 8"/>
          <p:cNvSpPr>
            <a:spLocks/>
          </p:cNvSpPr>
          <p:nvPr/>
        </p:nvSpPr>
        <p:spPr bwMode="auto">
          <a:xfrm>
            <a:off x="144109" y="1684465"/>
            <a:ext cx="8615964" cy="3755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hr-HR" sz="2000" b="1" dirty="0">
                <a:solidFill>
                  <a:srgbClr val="0070C0"/>
                </a:solidFill>
              </a:rPr>
              <a:t>O</a:t>
            </a:r>
            <a:r>
              <a:rPr lang="en-US" sz="2000" b="1" dirty="0" err="1" smtClean="0">
                <a:solidFill>
                  <a:srgbClr val="0070C0"/>
                </a:solidFill>
              </a:rPr>
              <a:t>fficial</a:t>
            </a:r>
            <a:r>
              <a:rPr lang="en-US" sz="2000" b="1" dirty="0" smtClean="0">
                <a:solidFill>
                  <a:srgbClr val="0070C0"/>
                </a:solidFill>
              </a:rPr>
              <a:t> </a:t>
            </a:r>
            <a:r>
              <a:rPr lang="en-US" sz="2000" b="1" dirty="0">
                <a:solidFill>
                  <a:srgbClr val="0070C0"/>
                </a:solidFill>
              </a:rPr>
              <a:t>air quality data to be submitted no later than 30 September each year for the previous calendar </a:t>
            </a:r>
            <a:r>
              <a:rPr lang="en-US" sz="2000" b="1" dirty="0" smtClean="0">
                <a:solidFill>
                  <a:srgbClr val="0070C0"/>
                </a:solidFill>
              </a:rPr>
              <a:t>year</a:t>
            </a:r>
            <a:r>
              <a:rPr lang="pl-PL" sz="2000" b="1" dirty="0" smtClean="0">
                <a:solidFill>
                  <a:srgbClr val="0070C0"/>
                </a:solidFill>
              </a:rPr>
              <a:t>:</a:t>
            </a:r>
            <a:endParaRPr lang="pl-PL" sz="2000" b="1" dirty="0">
              <a:solidFill>
                <a:srgbClr val="0070C0"/>
              </a:solidFill>
            </a:endParaRPr>
          </a:p>
          <a:p>
            <a:pPr marL="742950" lvl="1" indent="-285750">
              <a:spcBef>
                <a:spcPct val="20000"/>
              </a:spcBef>
              <a:buFont typeface="Arial" charset="0"/>
              <a:buChar char="–"/>
            </a:pPr>
            <a:r>
              <a:rPr lang="pl-PL" sz="2000" dirty="0">
                <a:solidFill>
                  <a:srgbClr val="0070C0"/>
                </a:solidFill>
              </a:rPr>
              <a:t>Zone and Agglomeration Data (B)</a:t>
            </a:r>
          </a:p>
          <a:p>
            <a:pPr marL="742950" lvl="1" indent="-285750">
              <a:spcBef>
                <a:spcPct val="20000"/>
              </a:spcBef>
              <a:buFont typeface="Arial" charset="0"/>
              <a:buChar char="–"/>
            </a:pPr>
            <a:r>
              <a:rPr lang="pl-PL" sz="2000" dirty="0" smtClean="0">
                <a:solidFill>
                  <a:srgbClr val="0070C0"/>
                </a:solidFill>
              </a:rPr>
              <a:t>Assessment </a:t>
            </a:r>
            <a:r>
              <a:rPr lang="pl-PL" sz="2000" dirty="0">
                <a:solidFill>
                  <a:srgbClr val="0070C0"/>
                </a:solidFill>
              </a:rPr>
              <a:t>System Data (C)</a:t>
            </a:r>
          </a:p>
          <a:p>
            <a:pPr marL="742950" lvl="1" indent="-285750">
              <a:spcBef>
                <a:spcPct val="20000"/>
              </a:spcBef>
              <a:buFont typeface="Arial" charset="0"/>
              <a:buChar char="–"/>
            </a:pPr>
            <a:r>
              <a:rPr lang="pl-PL" sz="2000" dirty="0">
                <a:solidFill>
                  <a:srgbClr val="0070C0"/>
                </a:solidFill>
              </a:rPr>
              <a:t>Network and Station Data (metadata) (D)</a:t>
            </a:r>
          </a:p>
          <a:p>
            <a:pPr marL="742950" lvl="1" indent="-285750">
              <a:spcBef>
                <a:spcPct val="20000"/>
              </a:spcBef>
              <a:buFont typeface="Arial" charset="0"/>
              <a:buChar char="–"/>
            </a:pPr>
            <a:r>
              <a:rPr lang="pl-PL" sz="2000" dirty="0">
                <a:solidFill>
                  <a:srgbClr val="0070C0"/>
                </a:solidFill>
              </a:rPr>
              <a:t>Data on applied modeling techniques and / or objective estimates (metadata) (D1b)</a:t>
            </a:r>
          </a:p>
          <a:p>
            <a:pPr marL="742950" lvl="1" indent="-285750">
              <a:spcBef>
                <a:spcPct val="20000"/>
              </a:spcBef>
              <a:buFont typeface="Arial" charset="0"/>
              <a:buChar char="–"/>
            </a:pPr>
            <a:r>
              <a:rPr lang="pl-PL" sz="2000" dirty="0">
                <a:solidFill>
                  <a:srgbClr val="0070C0"/>
                </a:solidFill>
              </a:rPr>
              <a:t>validated measurement data (E1a)</a:t>
            </a:r>
          </a:p>
          <a:p>
            <a:pPr marL="742950" lvl="1" indent="-285750">
              <a:spcBef>
                <a:spcPct val="20000"/>
              </a:spcBef>
              <a:buFont typeface="Arial" charset="0"/>
              <a:buChar char="–"/>
            </a:pPr>
            <a:r>
              <a:rPr lang="pl-PL" sz="2000" dirty="0">
                <a:solidFill>
                  <a:srgbClr val="0070C0"/>
                </a:solidFill>
              </a:rPr>
              <a:t>modeling data (E1b) (if any)</a:t>
            </a:r>
          </a:p>
          <a:p>
            <a:pPr marL="742950" lvl="1" indent="-285750">
              <a:spcBef>
                <a:spcPct val="20000"/>
              </a:spcBef>
              <a:buFont typeface="Arial" charset="0"/>
              <a:buChar char="–"/>
            </a:pPr>
            <a:r>
              <a:rPr lang="pl-PL" sz="2000" dirty="0">
                <a:solidFill>
                  <a:srgbClr val="0070C0"/>
                </a:solidFill>
              </a:rPr>
              <a:t>Pollution </a:t>
            </a:r>
            <a:r>
              <a:rPr lang="pl-PL" sz="2000" dirty="0" smtClean="0">
                <a:solidFill>
                  <a:srgbClr val="0070C0"/>
                </a:solidFill>
              </a:rPr>
              <a:t>assessment </a:t>
            </a:r>
            <a:r>
              <a:rPr lang="pl-PL" sz="2000" dirty="0">
                <a:solidFill>
                  <a:srgbClr val="0070C0"/>
                </a:solidFill>
              </a:rPr>
              <a:t>with </a:t>
            </a:r>
            <a:r>
              <a:rPr lang="pl-PL" sz="2000" dirty="0" smtClean="0">
                <a:solidFill>
                  <a:srgbClr val="0070C0"/>
                </a:solidFill>
              </a:rPr>
              <a:t>exceedance of limit </a:t>
            </a:r>
            <a:r>
              <a:rPr lang="pl-PL" sz="2000" dirty="0">
                <a:solidFill>
                  <a:srgbClr val="0070C0"/>
                </a:solidFill>
              </a:rPr>
              <a:t>values and target values (</a:t>
            </a:r>
            <a:r>
              <a:rPr lang="pl-PL" sz="2000" dirty="0" smtClean="0">
                <a:solidFill>
                  <a:srgbClr val="0070C0"/>
                </a:solidFill>
              </a:rPr>
              <a:t>G)</a:t>
            </a:r>
          </a:p>
          <a:p>
            <a:pPr marL="742950" lvl="1" indent="-285750">
              <a:spcBef>
                <a:spcPct val="20000"/>
              </a:spcBef>
              <a:buFont typeface="Arial" charset="0"/>
              <a:buChar char="–"/>
            </a:pPr>
            <a:r>
              <a:rPr lang="pl-PL" sz="2000" dirty="0" smtClean="0">
                <a:solidFill>
                  <a:srgbClr val="0070C0"/>
                </a:solidFill>
              </a:rPr>
              <a:t>Ocjena onečišćenosti sa prekoračenjima graničnih i ciljnih vrijednosti (G)</a:t>
            </a: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765442"/>
      </p:ext>
    </p:extLst>
  </p:cSld>
  <p:clrMapOvr>
    <a:masterClrMapping/>
  </p:clrMapOvr>
  <p:transition spd="med">
    <p:fade thruBlk="1"/>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13177" y="1794337"/>
            <a:ext cx="4585676" cy="277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pl-PL" sz="2000" b="1" dirty="0" smtClean="0">
                <a:solidFill>
                  <a:srgbClr val="0070C0"/>
                </a:solidFill>
              </a:rPr>
              <a:t>Data on zones and agglomerations </a:t>
            </a:r>
            <a:r>
              <a:rPr lang="pl-PL" sz="2000" b="1" dirty="0">
                <a:solidFill>
                  <a:srgbClr val="0070C0"/>
                </a:solidFill>
              </a:rPr>
              <a:t>(B</a:t>
            </a:r>
            <a:r>
              <a:rPr lang="pl-PL" sz="2000" b="1" dirty="0" smtClean="0">
                <a:solidFill>
                  <a:srgbClr val="0070C0"/>
                </a:solidFill>
              </a:rPr>
              <a:t>)</a:t>
            </a:r>
          </a:p>
          <a:p>
            <a:pPr>
              <a:spcBef>
                <a:spcPct val="20000"/>
              </a:spcBef>
            </a:pPr>
            <a:r>
              <a:rPr lang="pl-PL" sz="2000" b="1" dirty="0" smtClean="0">
                <a:solidFill>
                  <a:srgbClr val="0070C0"/>
                </a:solidFill>
              </a:rPr>
              <a:t> </a:t>
            </a: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0" name="Picture 9" descr="\\directory\USR\erod\Desktop\Slika.jp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966421" y="1293650"/>
            <a:ext cx="3608401" cy="5024762"/>
          </a:xfrm>
          <a:prstGeom prst="rect">
            <a:avLst/>
          </a:prstGeom>
          <a:noFill/>
          <a:ln>
            <a:noFill/>
          </a:ln>
        </p:spPr>
      </p:pic>
      <p:sp>
        <p:nvSpPr>
          <p:cNvPr id="2" name="Rectangle 1"/>
          <p:cNvSpPr/>
          <p:nvPr/>
        </p:nvSpPr>
        <p:spPr>
          <a:xfrm>
            <a:off x="487163" y="2496216"/>
            <a:ext cx="3318939" cy="1631216"/>
          </a:xfrm>
          <a:prstGeom prst="rect">
            <a:avLst/>
          </a:prstGeom>
        </p:spPr>
        <p:txBody>
          <a:bodyPr wrap="square">
            <a:spAutoFit/>
          </a:bodyPr>
          <a:lstStyle/>
          <a:p>
            <a:pPr>
              <a:spcBef>
                <a:spcPct val="20000"/>
              </a:spcBef>
            </a:pPr>
            <a:r>
              <a:rPr lang="pl-PL" sz="2000" dirty="0">
                <a:solidFill>
                  <a:srgbClr val="0070C0"/>
                </a:solidFill>
              </a:rPr>
              <a:t>– </a:t>
            </a:r>
            <a:r>
              <a:rPr lang="en-US" sz="2000" dirty="0">
                <a:solidFill>
                  <a:srgbClr val="0070C0"/>
                </a:solidFill>
              </a:rPr>
              <a:t>data on </a:t>
            </a:r>
            <a:r>
              <a:rPr lang="hr-HR" sz="2000" dirty="0" err="1" smtClean="0">
                <a:solidFill>
                  <a:srgbClr val="0070C0"/>
                </a:solidFill>
              </a:rPr>
              <a:t>limits</a:t>
            </a:r>
            <a:r>
              <a:rPr lang="hr-HR" sz="2000" dirty="0" smtClean="0">
                <a:solidFill>
                  <a:srgbClr val="0070C0"/>
                </a:solidFill>
              </a:rPr>
              <a:t> </a:t>
            </a:r>
            <a:r>
              <a:rPr lang="en-US" sz="2000" dirty="0" smtClean="0">
                <a:solidFill>
                  <a:srgbClr val="0070C0"/>
                </a:solidFill>
              </a:rPr>
              <a:t>and </a:t>
            </a:r>
            <a:r>
              <a:rPr lang="en-US" sz="2000" dirty="0">
                <a:solidFill>
                  <a:srgbClr val="0070C0"/>
                </a:solidFill>
              </a:rPr>
              <a:t>types of zones and agglomerations in which the air quality assessment was carried out in the previous calendar </a:t>
            </a:r>
            <a:r>
              <a:rPr lang="en-US" sz="2000" dirty="0" smtClean="0">
                <a:solidFill>
                  <a:srgbClr val="0070C0"/>
                </a:solidFill>
              </a:rPr>
              <a:t>year</a:t>
            </a:r>
            <a:endParaRPr lang="pl-PL"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701486515"/>
      </p:ext>
    </p:extLst>
  </p:cSld>
  <p:clrMapOvr>
    <a:masterClrMapping/>
  </p:clrMapOvr>
  <p:transition spd="med">
    <p:fade thruBlk="1"/>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90636" y="1449005"/>
            <a:ext cx="8902443" cy="1178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hr-HR" sz="2000" b="1" dirty="0" smtClean="0">
                <a:solidFill>
                  <a:srgbClr val="0070C0"/>
                </a:solidFill>
              </a:rPr>
              <a:t>Data on </a:t>
            </a:r>
            <a:r>
              <a:rPr lang="en-US" sz="2000" b="1" dirty="0" smtClean="0">
                <a:solidFill>
                  <a:srgbClr val="0070C0"/>
                </a:solidFill>
              </a:rPr>
              <a:t>Assessment </a:t>
            </a:r>
            <a:r>
              <a:rPr lang="en-US" sz="2000" b="1" dirty="0">
                <a:solidFill>
                  <a:srgbClr val="0070C0"/>
                </a:solidFill>
              </a:rPr>
              <a:t>System (C) - </a:t>
            </a:r>
            <a:r>
              <a:rPr lang="en-US" sz="2000" dirty="0">
                <a:solidFill>
                  <a:srgbClr val="0070C0"/>
                </a:solidFill>
              </a:rPr>
              <a:t>Pollution Levels in relation to the upper and lower assessment thresholds and the method of air quality monitoring in the previous year for each pollutant within a given zone and </a:t>
            </a:r>
            <a:r>
              <a:rPr lang="en-US" sz="2000" dirty="0" smtClean="0">
                <a:solidFill>
                  <a:srgbClr val="0070C0"/>
                </a:solidFill>
              </a:rPr>
              <a:t>agglomeration</a:t>
            </a: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2" name="Picture 11"/>
          <p:cNvPicPr/>
          <p:nvPr/>
        </p:nvPicPr>
        <p:blipFill>
          <a:blip r:embed="rId4">
            <a:extLst>
              <a:ext uri="{28A0092B-C50C-407E-A947-70E740481C1C}">
                <a14:useLocalDpi xmlns:a14="http://schemas.microsoft.com/office/drawing/2010/main" val="0"/>
              </a:ext>
            </a:extLst>
          </a:blip>
          <a:srcRect/>
          <a:stretch>
            <a:fillRect/>
          </a:stretch>
        </p:blipFill>
        <p:spPr bwMode="auto">
          <a:xfrm>
            <a:off x="376239" y="2897719"/>
            <a:ext cx="8466151" cy="2674807"/>
          </a:xfrm>
          <a:prstGeom prst="rect">
            <a:avLst/>
          </a:prstGeom>
          <a:noFill/>
          <a:ln>
            <a:noFill/>
          </a:ln>
        </p:spPr>
      </p:pic>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457264509"/>
      </p:ext>
    </p:extLst>
  </p:cSld>
  <p:clrMapOvr>
    <a:masterClrMapping/>
  </p:clrMapOvr>
  <p:transition spd="med">
    <p:fade thruBlk="1"/>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90636" y="1449006"/>
            <a:ext cx="8902443" cy="536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pl-PL" sz="2000" b="1" dirty="0" smtClean="0">
                <a:solidFill>
                  <a:srgbClr val="0070C0"/>
                </a:solidFill>
              </a:rPr>
              <a:t>Data on networks and stations (metadata) </a:t>
            </a:r>
            <a:r>
              <a:rPr lang="pl-PL" sz="2000" b="1" dirty="0">
                <a:solidFill>
                  <a:srgbClr val="0070C0"/>
                </a:solidFill>
              </a:rPr>
              <a:t>(D) </a:t>
            </a:r>
            <a:r>
              <a:rPr lang="pl-PL" sz="2000" dirty="0" smtClean="0">
                <a:solidFill>
                  <a:srgbClr val="0070C0"/>
                </a:solidFill>
              </a:rPr>
              <a:t> </a:t>
            </a:r>
            <a:r>
              <a:rPr lang="pl-PL" sz="2000" dirty="0">
                <a:solidFill>
                  <a:srgbClr val="0070C0"/>
                </a:solidFill>
              </a:rPr>
              <a:t>- </a:t>
            </a:r>
            <a:r>
              <a:rPr lang="pl-PL" sz="2000" dirty="0" smtClean="0">
                <a:solidFill>
                  <a:srgbClr val="0070C0"/>
                </a:solidFill>
              </a:rPr>
              <a:t>basic station data</a:t>
            </a:r>
            <a:endParaRPr lang="pl-PL" sz="2000" dirty="0">
              <a:solidFill>
                <a:srgbClr val="0070C0"/>
              </a:solidFill>
            </a:endParaRPr>
          </a:p>
          <a:p>
            <a:pPr marL="342900" indent="-342900">
              <a:spcBef>
                <a:spcPct val="20000"/>
              </a:spcBef>
              <a:buFont typeface="Arial" charset="0"/>
              <a:buChar char="•"/>
            </a:pPr>
            <a:endParaRPr lang="pl-PL" sz="2000" dirty="0">
              <a:solidFill>
                <a:srgbClr val="0070C0"/>
              </a:solidFill>
            </a:endParaRPr>
          </a:p>
          <a:p>
            <a:pPr marL="342900" indent="-342900">
              <a:spcBef>
                <a:spcPct val="20000"/>
              </a:spcBef>
              <a:buFont typeface="Arial" charset="0"/>
              <a:buChar char="•"/>
            </a:pPr>
            <a:endParaRPr lang="pl-PL" sz="2000" b="1" dirty="0">
              <a:solidFill>
                <a:srgbClr val="0070C0"/>
              </a:solidFill>
            </a:endParaRPr>
          </a:p>
          <a:p>
            <a:pPr>
              <a:spcBef>
                <a:spcPct val="20000"/>
              </a:spcBef>
            </a:pPr>
            <a:r>
              <a:rPr lang="pl-PL" sz="2000" b="1" dirty="0" smtClean="0">
                <a:solidFill>
                  <a:srgbClr val="0070C0"/>
                </a:solidFill>
              </a:rPr>
              <a:t> </a:t>
            </a: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2" name="Picture 1"/>
          <p:cNvPicPr>
            <a:picLocks noChangeAspect="1"/>
          </p:cNvPicPr>
          <p:nvPr/>
        </p:nvPicPr>
        <p:blipFill>
          <a:blip r:embed="rId4"/>
          <a:stretch>
            <a:fillRect/>
          </a:stretch>
        </p:blipFill>
        <p:spPr>
          <a:xfrm>
            <a:off x="508048" y="2171561"/>
            <a:ext cx="8000633" cy="3721225"/>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681094955"/>
      </p:ext>
    </p:extLst>
  </p:cSld>
  <p:clrMapOvr>
    <a:masterClrMapping/>
  </p:clrMapOvr>
  <p:transition spd="med">
    <p:fade thruBlk="1"/>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REPORTING TO EC AND EEA – GENERAL OBLIGATIONS</a:t>
            </a: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42042" y="1533545"/>
            <a:ext cx="8930937" cy="5152180"/>
          </a:xfrm>
          <a:prstGeom prst="rect">
            <a:avLst/>
          </a:prstGeom>
        </p:spPr>
        <p:txBody>
          <a:bodyPr wrap="square">
            <a:spAutoFit/>
          </a:bodyPr>
          <a:lstStyle/>
          <a:p>
            <a:pPr marL="0" lvl="1">
              <a:spcBef>
                <a:spcPct val="20000"/>
              </a:spcBef>
            </a:pPr>
            <a:r>
              <a:rPr lang="en-US" sz="2400" b="1" dirty="0">
                <a:solidFill>
                  <a:srgbClr val="1F497D"/>
                </a:solidFill>
              </a:rPr>
              <a:t>Ordinance on mutual information exchange and reporting on air quality and obligations for implementation of Commission’s Decision 2011/850 / EU </a:t>
            </a:r>
            <a:r>
              <a:rPr lang="pl-PL" sz="2000" dirty="0" smtClean="0">
                <a:solidFill>
                  <a:srgbClr val="0070C0"/>
                </a:solidFill>
              </a:rPr>
              <a:t>established the </a:t>
            </a:r>
            <a:r>
              <a:rPr lang="pl-PL" sz="2000" b="1" dirty="0" smtClean="0">
                <a:solidFill>
                  <a:srgbClr val="0070C0"/>
                </a:solidFill>
              </a:rPr>
              <a:t>competent authority and framework </a:t>
            </a:r>
            <a:r>
              <a:rPr lang="pl-PL" sz="2000" dirty="0" smtClean="0">
                <a:solidFill>
                  <a:srgbClr val="0070C0"/>
                </a:solidFill>
              </a:rPr>
              <a:t>for implementation of  Commission’s Implementing Decision of 12 December 2011 on identifying the rules for Directives 2004/107/EZ </a:t>
            </a:r>
            <a:r>
              <a:rPr lang="pl-PL" sz="2000" dirty="0">
                <a:solidFill>
                  <a:srgbClr val="0070C0"/>
                </a:solidFill>
              </a:rPr>
              <a:t>i </a:t>
            </a:r>
            <a:r>
              <a:rPr lang="pl-PL" sz="2000" dirty="0" smtClean="0">
                <a:solidFill>
                  <a:srgbClr val="0070C0"/>
                </a:solidFill>
              </a:rPr>
              <a:t>2008/50/EC of the European Parliament and Council regarding mutual information exchange and reporting on air quality (2011/850/EU) that prescribes </a:t>
            </a:r>
            <a:r>
              <a:rPr lang="hr-BA" sz="2000" dirty="0" smtClean="0">
                <a:solidFill>
                  <a:srgbClr val="0070C0"/>
                </a:solidFill>
              </a:rPr>
              <a:t>e-</a:t>
            </a:r>
            <a:r>
              <a:rPr lang="hr-BA" sz="2000" dirty="0" err="1" smtClean="0">
                <a:solidFill>
                  <a:srgbClr val="0070C0"/>
                </a:solidFill>
              </a:rPr>
              <a:t>Reporting</a:t>
            </a:r>
            <a:r>
              <a:rPr lang="hr-BA" sz="2000" dirty="0" smtClean="0">
                <a:solidFill>
                  <a:srgbClr val="0070C0"/>
                </a:solidFill>
              </a:rPr>
              <a:t> on </a:t>
            </a:r>
            <a:r>
              <a:rPr lang="hr-BA" sz="2000" dirty="0" err="1" smtClean="0">
                <a:solidFill>
                  <a:srgbClr val="0070C0"/>
                </a:solidFill>
              </a:rPr>
              <a:t>air</a:t>
            </a:r>
            <a:r>
              <a:rPr lang="hr-BA" sz="2000" dirty="0" smtClean="0">
                <a:solidFill>
                  <a:srgbClr val="0070C0"/>
                </a:solidFill>
              </a:rPr>
              <a:t> </a:t>
            </a:r>
            <a:r>
              <a:rPr lang="hr-BA" sz="2000" dirty="0" err="1" smtClean="0">
                <a:solidFill>
                  <a:srgbClr val="0070C0"/>
                </a:solidFill>
              </a:rPr>
              <a:t>quality</a:t>
            </a:r>
            <a:r>
              <a:rPr lang="hr-BA" sz="2000" dirty="0" smtClean="0">
                <a:solidFill>
                  <a:srgbClr val="0070C0"/>
                </a:solidFill>
              </a:rPr>
              <a:t>.</a:t>
            </a:r>
            <a:endParaRPr lang="hr-BA" sz="2000" dirty="0">
              <a:solidFill>
                <a:srgbClr val="0070C0"/>
              </a:solidFill>
            </a:endParaRPr>
          </a:p>
          <a:p>
            <a:pPr marL="0" lvl="1">
              <a:spcBef>
                <a:spcPct val="20000"/>
              </a:spcBef>
            </a:pPr>
            <a:r>
              <a:rPr lang="en-US" sz="2000" dirty="0">
                <a:solidFill>
                  <a:srgbClr val="0070C0"/>
                </a:solidFill>
              </a:rPr>
              <a:t>The </a:t>
            </a:r>
            <a:r>
              <a:rPr lang="hr-HR" sz="2000" dirty="0" err="1" smtClean="0">
                <a:solidFill>
                  <a:srgbClr val="0070C0"/>
                </a:solidFill>
              </a:rPr>
              <a:t>ordinance</a:t>
            </a:r>
            <a:r>
              <a:rPr lang="en-US" sz="2000" dirty="0" smtClean="0">
                <a:solidFill>
                  <a:srgbClr val="0070C0"/>
                </a:solidFill>
              </a:rPr>
              <a:t> </a:t>
            </a:r>
            <a:r>
              <a:rPr lang="en-US" sz="2000" dirty="0">
                <a:solidFill>
                  <a:srgbClr val="0070C0"/>
                </a:solidFill>
              </a:rPr>
              <a:t>prescribes the tasks of </a:t>
            </a:r>
            <a:r>
              <a:rPr lang="en-US" sz="2000" b="1" dirty="0">
                <a:solidFill>
                  <a:srgbClr val="0070C0"/>
                </a:solidFill>
              </a:rPr>
              <a:t>the Agency and other bodies </a:t>
            </a:r>
            <a:r>
              <a:rPr lang="en-US" sz="2000" dirty="0">
                <a:solidFill>
                  <a:srgbClr val="0070C0"/>
                </a:solidFill>
              </a:rPr>
              <a:t>in relation to the </a:t>
            </a:r>
            <a:r>
              <a:rPr lang="en-US" sz="2000" b="1" dirty="0">
                <a:solidFill>
                  <a:srgbClr val="0070C0"/>
                </a:solidFill>
              </a:rPr>
              <a:t>method, deadlines, content and data format and the way of data collection </a:t>
            </a:r>
            <a:r>
              <a:rPr lang="en-US" sz="2000" b="1" u="sng" dirty="0">
                <a:solidFill>
                  <a:srgbClr val="0070C0"/>
                </a:solidFill>
              </a:rPr>
              <a:t>for mutual exchange of information</a:t>
            </a:r>
            <a:r>
              <a:rPr lang="en-US" sz="2000" u="sng" dirty="0">
                <a:solidFill>
                  <a:srgbClr val="0070C0"/>
                </a:solidFill>
              </a:rPr>
              <a:t> and</a:t>
            </a:r>
            <a:r>
              <a:rPr lang="en-US" sz="2000" b="1" u="sng" dirty="0">
                <a:solidFill>
                  <a:srgbClr val="0070C0"/>
                </a:solidFill>
              </a:rPr>
              <a:t> reporting on air quality assessment and management.</a:t>
            </a:r>
          </a:p>
          <a:p>
            <a:pPr marL="0" lvl="1">
              <a:spcBef>
                <a:spcPct val="20000"/>
              </a:spcBef>
            </a:pPr>
            <a:r>
              <a:rPr lang="en-US" sz="2000" dirty="0">
                <a:solidFill>
                  <a:srgbClr val="0070C0"/>
                </a:solidFill>
              </a:rPr>
              <a:t>Pursuant to the </a:t>
            </a:r>
            <a:r>
              <a:rPr lang="hr-HR" sz="2000" dirty="0" err="1" smtClean="0">
                <a:solidFill>
                  <a:srgbClr val="0070C0"/>
                </a:solidFill>
              </a:rPr>
              <a:t>ordinance</a:t>
            </a:r>
            <a:r>
              <a:rPr lang="en-US" sz="2000" dirty="0" smtClean="0">
                <a:solidFill>
                  <a:srgbClr val="0070C0"/>
                </a:solidFill>
              </a:rPr>
              <a:t>, </a:t>
            </a:r>
            <a:r>
              <a:rPr lang="en-US" sz="2000" dirty="0">
                <a:solidFill>
                  <a:srgbClr val="0070C0"/>
                </a:solidFill>
              </a:rPr>
              <a:t>the </a:t>
            </a:r>
            <a:r>
              <a:rPr lang="hr-HR" sz="2000" dirty="0" smtClean="0">
                <a:solidFill>
                  <a:srgbClr val="0070C0"/>
                </a:solidFill>
              </a:rPr>
              <a:t>c</a:t>
            </a:r>
            <a:r>
              <a:rPr lang="en-US" sz="2000" dirty="0" err="1" smtClean="0">
                <a:solidFill>
                  <a:srgbClr val="0070C0"/>
                </a:solidFill>
              </a:rPr>
              <a:t>ompetent</a:t>
            </a:r>
            <a:r>
              <a:rPr lang="en-US" sz="2000" dirty="0" smtClean="0">
                <a:solidFill>
                  <a:srgbClr val="0070C0"/>
                </a:solidFill>
              </a:rPr>
              <a:t> </a:t>
            </a:r>
            <a:r>
              <a:rPr lang="hr-HR" sz="2000" dirty="0" smtClean="0">
                <a:solidFill>
                  <a:srgbClr val="0070C0"/>
                </a:solidFill>
              </a:rPr>
              <a:t>a</a:t>
            </a:r>
            <a:r>
              <a:rPr lang="en-US" sz="2000" dirty="0" err="1" smtClean="0">
                <a:solidFill>
                  <a:srgbClr val="0070C0"/>
                </a:solidFill>
              </a:rPr>
              <a:t>uthority</a:t>
            </a:r>
            <a:r>
              <a:rPr lang="en-US" sz="2000" dirty="0" smtClean="0">
                <a:solidFill>
                  <a:srgbClr val="0070C0"/>
                </a:solidFill>
              </a:rPr>
              <a:t> </a:t>
            </a:r>
            <a:r>
              <a:rPr lang="en-US" sz="2000" dirty="0">
                <a:solidFill>
                  <a:srgbClr val="0070C0"/>
                </a:solidFill>
              </a:rPr>
              <a:t>for the Implementation of the </a:t>
            </a:r>
            <a:r>
              <a:rPr lang="en-US" sz="2000" dirty="0" smtClean="0">
                <a:solidFill>
                  <a:srgbClr val="0070C0"/>
                </a:solidFill>
              </a:rPr>
              <a:t>Commission</a:t>
            </a:r>
            <a:r>
              <a:rPr lang="hr-HR" sz="2000" dirty="0" smtClean="0">
                <a:solidFill>
                  <a:srgbClr val="0070C0"/>
                </a:solidFill>
              </a:rPr>
              <a:t>’s</a:t>
            </a:r>
            <a:r>
              <a:rPr lang="en-US" sz="2000" dirty="0" smtClean="0">
                <a:solidFill>
                  <a:srgbClr val="0070C0"/>
                </a:solidFill>
              </a:rPr>
              <a:t> </a:t>
            </a:r>
            <a:r>
              <a:rPr lang="en-US" sz="2000" dirty="0">
                <a:solidFill>
                  <a:srgbClr val="0070C0"/>
                </a:solidFill>
              </a:rPr>
              <a:t>Decision 2011/850 / EU is the Croatian Environment and Nature </a:t>
            </a:r>
            <a:r>
              <a:rPr lang="en-US" sz="2000" dirty="0" smtClean="0">
                <a:solidFill>
                  <a:srgbClr val="0070C0"/>
                </a:solidFill>
              </a:rPr>
              <a:t>Agency</a:t>
            </a:r>
            <a:r>
              <a:rPr lang="hr-HR" sz="2000" dirty="0" smtClean="0">
                <a:solidFill>
                  <a:srgbClr val="0070C0"/>
                </a:solidFill>
              </a:rPr>
              <a:t>,</a:t>
            </a:r>
            <a:r>
              <a:rPr lang="en-US" sz="2000" dirty="0" smtClean="0">
                <a:solidFill>
                  <a:srgbClr val="0070C0"/>
                </a:solidFill>
              </a:rPr>
              <a:t> </a:t>
            </a:r>
            <a:r>
              <a:rPr lang="en-US" sz="2000" dirty="0">
                <a:solidFill>
                  <a:srgbClr val="0070C0"/>
                </a:solidFill>
              </a:rPr>
              <a:t>HAOP (</a:t>
            </a:r>
            <a:r>
              <a:rPr lang="en-US" sz="2000" dirty="0" smtClean="0">
                <a:solidFill>
                  <a:srgbClr val="0070C0"/>
                </a:solidFill>
              </a:rPr>
              <a:t>ex </a:t>
            </a:r>
            <a:r>
              <a:rPr lang="en-US" sz="2000" dirty="0">
                <a:solidFill>
                  <a:srgbClr val="0070C0"/>
                </a:solidFill>
              </a:rPr>
              <a:t>AZO</a:t>
            </a:r>
            <a:r>
              <a:rPr lang="en-US" sz="2000" dirty="0" smtClean="0">
                <a:solidFill>
                  <a:srgbClr val="0070C0"/>
                </a:solidFill>
              </a:rPr>
              <a:t>)</a:t>
            </a:r>
            <a:r>
              <a:rPr lang="pl-PL" sz="2000" dirty="0" smtClean="0">
                <a:solidFill>
                  <a:srgbClr val="0070C0"/>
                </a:solidFill>
              </a:rPr>
              <a:t>.</a:t>
            </a:r>
          </a:p>
          <a:p>
            <a:pPr marL="342900" lvl="0" indent="-342900">
              <a:spcBef>
                <a:spcPct val="20000"/>
              </a:spcBef>
              <a:buFont typeface="Arial" charset="0"/>
              <a:buChar char="•"/>
            </a:pPr>
            <a:endParaRPr lang="pl-PL" sz="2400" b="1" dirty="0">
              <a:solidFill>
                <a:srgbClr val="1F497D"/>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677538445"/>
      </p:ext>
    </p:extLst>
  </p:cSld>
  <p:clrMapOvr>
    <a:masterClrMapping/>
  </p:clrMapOvr>
  <p:transition spd="med">
    <p:fade thruBlk="1"/>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90636" y="1449006"/>
            <a:ext cx="8902443" cy="664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pl-PL" sz="2000" b="1" dirty="0">
                <a:solidFill>
                  <a:srgbClr val="0070C0"/>
                </a:solidFill>
              </a:rPr>
              <a:t>Data on networks and stations (metadata) (D) </a:t>
            </a:r>
            <a:r>
              <a:rPr lang="pl-PL" sz="2000" dirty="0" smtClean="0">
                <a:solidFill>
                  <a:srgbClr val="0070C0"/>
                </a:solidFill>
              </a:rPr>
              <a:t>– station classification</a:t>
            </a:r>
            <a:endParaRPr lang="pl-PL" sz="2000" dirty="0">
              <a:solidFill>
                <a:srgbClr val="0070C0"/>
              </a:solidFill>
            </a:endParaRPr>
          </a:p>
          <a:p>
            <a:pPr marL="342900" indent="-342900">
              <a:spcBef>
                <a:spcPct val="20000"/>
              </a:spcBef>
              <a:buFont typeface="Arial" charset="0"/>
              <a:buChar char="•"/>
            </a:pPr>
            <a:endParaRPr lang="pl-PL" sz="2000" dirty="0">
              <a:solidFill>
                <a:srgbClr val="0070C0"/>
              </a:solidFill>
            </a:endParaRPr>
          </a:p>
          <a:p>
            <a:pPr marL="342900" indent="-342900">
              <a:spcBef>
                <a:spcPct val="20000"/>
              </a:spcBef>
              <a:buFont typeface="Arial" charset="0"/>
              <a:buChar char="•"/>
            </a:pPr>
            <a:endParaRPr lang="pl-PL" sz="2000" b="1" dirty="0">
              <a:solidFill>
                <a:srgbClr val="0070C0"/>
              </a:solidFill>
            </a:endParaRPr>
          </a:p>
          <a:p>
            <a:pPr>
              <a:spcBef>
                <a:spcPct val="20000"/>
              </a:spcBef>
            </a:pPr>
            <a:r>
              <a:rPr lang="pl-PL" sz="2000" b="1" dirty="0" smtClean="0">
                <a:solidFill>
                  <a:srgbClr val="0070C0"/>
                </a:solidFill>
              </a:rPr>
              <a:t> </a:t>
            </a: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3" name="Picture 2"/>
          <p:cNvPicPr>
            <a:picLocks noChangeAspect="1"/>
          </p:cNvPicPr>
          <p:nvPr/>
        </p:nvPicPr>
        <p:blipFill>
          <a:blip r:embed="rId4"/>
          <a:stretch>
            <a:fillRect/>
          </a:stretch>
        </p:blipFill>
        <p:spPr>
          <a:xfrm>
            <a:off x="457200" y="2266778"/>
            <a:ext cx="7683623" cy="3725393"/>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567588127"/>
      </p:ext>
    </p:extLst>
  </p:cSld>
  <p:clrMapOvr>
    <a:masterClrMapping/>
  </p:clrMapOvr>
  <p:transition spd="med">
    <p:fade thruBlk="1"/>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90636" y="1449006"/>
            <a:ext cx="8902443" cy="478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pl-PL" sz="2000" b="1" dirty="0">
                <a:solidFill>
                  <a:srgbClr val="0070C0"/>
                </a:solidFill>
              </a:rPr>
              <a:t>Data on networks and stations (metadata) (D) </a:t>
            </a:r>
            <a:r>
              <a:rPr lang="pl-PL" sz="2000" dirty="0" smtClean="0">
                <a:solidFill>
                  <a:srgbClr val="0070C0"/>
                </a:solidFill>
              </a:rPr>
              <a:t>– measurement methods</a:t>
            </a:r>
            <a:endParaRPr lang="pl-PL" sz="2000" dirty="0">
              <a:solidFill>
                <a:srgbClr val="0070C0"/>
              </a:solidFill>
            </a:endParaRPr>
          </a:p>
          <a:p>
            <a:pPr marL="342900" indent="-342900">
              <a:spcBef>
                <a:spcPct val="20000"/>
              </a:spcBef>
              <a:buFont typeface="Arial" charset="0"/>
              <a:buChar char="•"/>
            </a:pPr>
            <a:endParaRPr lang="pl-PL" sz="2000" dirty="0">
              <a:solidFill>
                <a:srgbClr val="0070C0"/>
              </a:solidFill>
            </a:endParaRPr>
          </a:p>
          <a:p>
            <a:pPr marL="342900" indent="-342900">
              <a:spcBef>
                <a:spcPct val="20000"/>
              </a:spcBef>
              <a:buFont typeface="Arial" charset="0"/>
              <a:buChar char="•"/>
            </a:pPr>
            <a:endParaRPr lang="pl-PL" sz="2000" b="1" dirty="0">
              <a:solidFill>
                <a:srgbClr val="0070C0"/>
              </a:solidFill>
            </a:endParaRPr>
          </a:p>
          <a:p>
            <a:pPr>
              <a:spcBef>
                <a:spcPct val="20000"/>
              </a:spcBef>
            </a:pPr>
            <a:r>
              <a:rPr lang="pl-PL" sz="2000" b="1" dirty="0" smtClean="0">
                <a:solidFill>
                  <a:srgbClr val="0070C0"/>
                </a:solidFill>
              </a:rPr>
              <a:t> </a:t>
            </a: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4" name="Picture 3"/>
          <p:cNvPicPr>
            <a:picLocks noChangeAspect="1"/>
          </p:cNvPicPr>
          <p:nvPr/>
        </p:nvPicPr>
        <p:blipFill>
          <a:blip r:embed="rId4"/>
          <a:stretch>
            <a:fillRect/>
          </a:stretch>
        </p:blipFill>
        <p:spPr>
          <a:xfrm>
            <a:off x="516925" y="2113172"/>
            <a:ext cx="7369558" cy="4063112"/>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94740870"/>
      </p:ext>
    </p:extLst>
  </p:cSld>
  <p:clrMapOvr>
    <a:masterClrMapping/>
  </p:clrMapOvr>
  <p:transition spd="med">
    <p:fade thruBlk="1"/>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90637" y="1449005"/>
            <a:ext cx="3540330" cy="1382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pl-PL" sz="2000" b="1" dirty="0">
                <a:solidFill>
                  <a:srgbClr val="0070C0"/>
                </a:solidFill>
              </a:rPr>
              <a:t>Data on networks and stations (metadata</a:t>
            </a:r>
            <a:r>
              <a:rPr lang="pl-PL" sz="2000" b="1" dirty="0" smtClean="0">
                <a:solidFill>
                  <a:srgbClr val="0070C0"/>
                </a:solidFill>
              </a:rPr>
              <a:t>)(D</a:t>
            </a:r>
            <a:r>
              <a:rPr lang="pl-PL" sz="2000" b="1" dirty="0">
                <a:solidFill>
                  <a:srgbClr val="0070C0"/>
                </a:solidFill>
              </a:rPr>
              <a:t>) </a:t>
            </a:r>
            <a:r>
              <a:rPr lang="pl-PL" sz="2000" dirty="0" smtClean="0">
                <a:solidFill>
                  <a:srgbClr val="0070C0"/>
                </a:solidFill>
              </a:rPr>
              <a:t> </a:t>
            </a:r>
            <a:r>
              <a:rPr lang="pl-PL" sz="2000" dirty="0">
                <a:solidFill>
                  <a:srgbClr val="0070C0"/>
                </a:solidFill>
              </a:rPr>
              <a:t>- </a:t>
            </a:r>
            <a:r>
              <a:rPr lang="pl-PL" sz="2000" dirty="0" smtClean="0">
                <a:solidFill>
                  <a:srgbClr val="0070C0"/>
                </a:solidFill>
              </a:rPr>
              <a:t>single measurement methods</a:t>
            </a:r>
          </a:p>
          <a:p>
            <a:pPr marL="342900" indent="-342900">
              <a:spcBef>
                <a:spcPct val="20000"/>
              </a:spcBef>
              <a:buFont typeface="Arial" charset="0"/>
              <a:buChar char="•"/>
            </a:pPr>
            <a:endParaRPr lang="pl-PL" sz="2000" dirty="0">
              <a:solidFill>
                <a:srgbClr val="0070C0"/>
              </a:solidFill>
            </a:endParaRPr>
          </a:p>
          <a:p>
            <a:pPr marL="342900" indent="-342900">
              <a:spcBef>
                <a:spcPct val="20000"/>
              </a:spcBef>
              <a:buFont typeface="Arial" charset="0"/>
              <a:buChar char="•"/>
            </a:pPr>
            <a:endParaRPr lang="pl-PL" sz="2000" b="1" dirty="0">
              <a:solidFill>
                <a:srgbClr val="0070C0"/>
              </a:solidFill>
            </a:endParaRPr>
          </a:p>
          <a:p>
            <a:pPr>
              <a:spcBef>
                <a:spcPct val="20000"/>
              </a:spcBef>
            </a:pPr>
            <a:r>
              <a:rPr lang="pl-PL" sz="2000" b="1" dirty="0" smtClean="0">
                <a:solidFill>
                  <a:srgbClr val="0070C0"/>
                </a:solidFill>
              </a:rPr>
              <a:t> </a:t>
            </a: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2" name="Picture 1"/>
          <p:cNvPicPr>
            <a:picLocks noChangeAspect="1"/>
          </p:cNvPicPr>
          <p:nvPr/>
        </p:nvPicPr>
        <p:blipFill>
          <a:blip r:embed="rId4"/>
          <a:stretch>
            <a:fillRect/>
          </a:stretch>
        </p:blipFill>
        <p:spPr>
          <a:xfrm>
            <a:off x="3523775" y="1362234"/>
            <a:ext cx="4956158" cy="5041792"/>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752294987"/>
      </p:ext>
    </p:extLst>
  </p:cSld>
  <p:clrMapOvr>
    <a:masterClrMapping/>
  </p:clrMapOvr>
  <p:transition spd="med">
    <p:fade thruBlk="1"/>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0920" y="1688702"/>
            <a:ext cx="3009530" cy="2031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pl-PL" sz="2000" b="1" dirty="0" smtClean="0">
                <a:solidFill>
                  <a:srgbClr val="0070C0"/>
                </a:solidFill>
              </a:rPr>
              <a:t>Data on applied techniques of objective assessment (metadata) (</a:t>
            </a:r>
            <a:r>
              <a:rPr lang="pl-PL" sz="2000" b="1" dirty="0">
                <a:solidFill>
                  <a:srgbClr val="0070C0"/>
                </a:solidFill>
              </a:rPr>
              <a:t>D1b</a:t>
            </a:r>
            <a:r>
              <a:rPr lang="pl-PL" sz="2000" b="1" dirty="0" smtClean="0">
                <a:solidFill>
                  <a:srgbClr val="0070C0"/>
                </a:solidFill>
              </a:rPr>
              <a:t>) </a:t>
            </a:r>
          </a:p>
          <a:p>
            <a:pPr marL="342900" indent="-342900">
              <a:spcBef>
                <a:spcPct val="20000"/>
              </a:spcBef>
              <a:buFont typeface="Arial" charset="0"/>
              <a:buChar char="•"/>
            </a:pPr>
            <a:endParaRPr lang="pl-PL" sz="2000" dirty="0">
              <a:solidFill>
                <a:srgbClr val="0070C0"/>
              </a:solidFill>
            </a:endParaRPr>
          </a:p>
          <a:p>
            <a:pPr marL="342900" indent="-342900">
              <a:spcBef>
                <a:spcPct val="20000"/>
              </a:spcBef>
              <a:buFont typeface="Arial" charset="0"/>
              <a:buChar char="•"/>
            </a:pPr>
            <a:endParaRPr lang="pl-PL" sz="2000" b="1" dirty="0">
              <a:solidFill>
                <a:srgbClr val="0070C0"/>
              </a:solidFill>
            </a:endParaRPr>
          </a:p>
          <a:p>
            <a:pPr>
              <a:spcBef>
                <a:spcPct val="20000"/>
              </a:spcBef>
            </a:pPr>
            <a:r>
              <a:rPr lang="pl-PL" sz="2000" b="1" dirty="0" smtClean="0">
                <a:solidFill>
                  <a:srgbClr val="0070C0"/>
                </a:solidFill>
              </a:rPr>
              <a:t> </a:t>
            </a: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2" name="Picture 1"/>
          <p:cNvPicPr>
            <a:picLocks noChangeAspect="1"/>
          </p:cNvPicPr>
          <p:nvPr/>
        </p:nvPicPr>
        <p:blipFill>
          <a:blip r:embed="rId4"/>
          <a:stretch>
            <a:fillRect/>
          </a:stretch>
        </p:blipFill>
        <p:spPr>
          <a:xfrm>
            <a:off x="3160450" y="1295399"/>
            <a:ext cx="4750127" cy="5105877"/>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845977640"/>
      </p:ext>
    </p:extLst>
  </p:cSld>
  <p:clrMapOvr>
    <a:masterClrMapping/>
  </p:clrMapOvr>
  <p:transition spd="med">
    <p:fade thruBlk="1"/>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81758" y="1362235"/>
            <a:ext cx="8902443" cy="41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smtClean="0">
                <a:solidFill>
                  <a:srgbClr val="0070C0"/>
                </a:solidFill>
              </a:rPr>
              <a:t>Validated measurement data (E1a)</a:t>
            </a:r>
          </a:p>
          <a:p>
            <a:pPr lvl="1">
              <a:spcBef>
                <a:spcPct val="20000"/>
              </a:spcBef>
            </a:pPr>
            <a:r>
              <a:rPr lang="pl-PL" sz="2000" b="1" dirty="0" smtClean="0">
                <a:solidFill>
                  <a:srgbClr val="0070C0"/>
                </a:solidFill>
              </a:rPr>
              <a:t> </a:t>
            </a:r>
          </a:p>
          <a:p>
            <a:pPr marL="742950" lvl="1" indent="-285750">
              <a:spcBef>
                <a:spcPct val="20000"/>
              </a:spcBef>
              <a:buFont typeface="Arial" charset="0"/>
              <a:buChar char="–"/>
            </a:pPr>
            <a:endParaRPr lang="pl-PL" sz="2000" dirty="0" smtClean="0">
              <a:solidFill>
                <a:srgbClr val="0070C0"/>
              </a:solidFill>
            </a:endParaRPr>
          </a:p>
          <a:p>
            <a:pPr marL="342900" indent="-342900">
              <a:spcBef>
                <a:spcPct val="20000"/>
              </a:spcBef>
              <a:buFont typeface="Arial" charset="0"/>
              <a:buChar char="•"/>
            </a:pPr>
            <a:endParaRPr lang="pl-PL" sz="2000" dirty="0">
              <a:solidFill>
                <a:srgbClr val="0070C0"/>
              </a:solidFill>
            </a:endParaRPr>
          </a:p>
          <a:p>
            <a:pPr marL="342900" indent="-342900">
              <a:spcBef>
                <a:spcPct val="20000"/>
              </a:spcBef>
              <a:buFont typeface="Arial" charset="0"/>
              <a:buChar char="•"/>
            </a:pPr>
            <a:endParaRPr lang="pl-PL" sz="2000" b="1" dirty="0">
              <a:solidFill>
                <a:srgbClr val="0070C0"/>
              </a:solidFill>
            </a:endParaRPr>
          </a:p>
          <a:p>
            <a:pPr>
              <a:spcBef>
                <a:spcPct val="20000"/>
              </a:spcBef>
            </a:pPr>
            <a:r>
              <a:rPr lang="pl-PL" sz="2000" b="1" dirty="0" smtClean="0">
                <a:solidFill>
                  <a:srgbClr val="0070C0"/>
                </a:solidFill>
              </a:rPr>
              <a:t> </a:t>
            </a: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2" name="Picture 1"/>
          <p:cNvPicPr>
            <a:picLocks noChangeAspect="1"/>
          </p:cNvPicPr>
          <p:nvPr/>
        </p:nvPicPr>
        <p:blipFill>
          <a:blip r:embed="rId4"/>
          <a:stretch>
            <a:fillRect/>
          </a:stretch>
        </p:blipFill>
        <p:spPr>
          <a:xfrm>
            <a:off x="1975768" y="1814383"/>
            <a:ext cx="5649664" cy="4561689"/>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093884611"/>
      </p:ext>
    </p:extLst>
  </p:cSld>
  <p:clrMapOvr>
    <a:masterClrMapping/>
  </p:clrMapOvr>
  <p:transition spd="med">
    <p:fade thruBlk="1"/>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84085" y="1216242"/>
            <a:ext cx="8536065" cy="967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Statistical data (F</a:t>
            </a:r>
            <a:r>
              <a:rPr lang="pl-PL" sz="2400" b="1" dirty="0">
                <a:solidFill>
                  <a:srgbClr val="1F497D"/>
                </a:solidFill>
              </a:rPr>
              <a:t>) </a:t>
            </a:r>
            <a:r>
              <a:rPr lang="pl-PL" sz="2000" dirty="0">
                <a:solidFill>
                  <a:srgbClr val="0070C0"/>
                </a:solidFill>
              </a:rPr>
              <a:t>– </a:t>
            </a:r>
            <a:r>
              <a:rPr lang="pl-PL" sz="2000" dirty="0" smtClean="0">
                <a:solidFill>
                  <a:srgbClr val="0070C0"/>
                </a:solidFill>
              </a:rPr>
              <a:t>are not delivered (EEA does not consider those) but have to be calculated in order to determine exceedances and make an estimate</a:t>
            </a: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138406194"/>
              </p:ext>
            </p:extLst>
          </p:nvPr>
        </p:nvGraphicFramePr>
        <p:xfrm>
          <a:off x="766807" y="2227446"/>
          <a:ext cx="7052175" cy="4016865"/>
        </p:xfrm>
        <a:graphic>
          <a:graphicData uri="http://schemas.openxmlformats.org/drawingml/2006/table">
            <a:tbl>
              <a:tblPr firstRow="1" firstCol="1" bandRow="1"/>
              <a:tblGrid>
                <a:gridCol w="1199688">
                  <a:extLst>
                    <a:ext uri="{9D8B030D-6E8A-4147-A177-3AD203B41FA5}">
                      <a16:colId xmlns:a16="http://schemas.microsoft.com/office/drawing/2014/main" val="1052305616"/>
                    </a:ext>
                  </a:extLst>
                </a:gridCol>
                <a:gridCol w="1199688">
                  <a:extLst>
                    <a:ext uri="{9D8B030D-6E8A-4147-A177-3AD203B41FA5}">
                      <a16:colId xmlns:a16="http://schemas.microsoft.com/office/drawing/2014/main" val="411651687"/>
                    </a:ext>
                  </a:extLst>
                </a:gridCol>
                <a:gridCol w="465531">
                  <a:extLst>
                    <a:ext uri="{9D8B030D-6E8A-4147-A177-3AD203B41FA5}">
                      <a16:colId xmlns:a16="http://schemas.microsoft.com/office/drawing/2014/main" val="3376707764"/>
                    </a:ext>
                  </a:extLst>
                </a:gridCol>
                <a:gridCol w="465531">
                  <a:extLst>
                    <a:ext uri="{9D8B030D-6E8A-4147-A177-3AD203B41FA5}">
                      <a16:colId xmlns:a16="http://schemas.microsoft.com/office/drawing/2014/main" val="1014202204"/>
                    </a:ext>
                  </a:extLst>
                </a:gridCol>
                <a:gridCol w="704589">
                  <a:extLst>
                    <a:ext uri="{9D8B030D-6E8A-4147-A177-3AD203B41FA5}">
                      <a16:colId xmlns:a16="http://schemas.microsoft.com/office/drawing/2014/main" val="2411779035"/>
                    </a:ext>
                  </a:extLst>
                </a:gridCol>
                <a:gridCol w="704589">
                  <a:extLst>
                    <a:ext uri="{9D8B030D-6E8A-4147-A177-3AD203B41FA5}">
                      <a16:colId xmlns:a16="http://schemas.microsoft.com/office/drawing/2014/main" val="641529694"/>
                    </a:ext>
                  </a:extLst>
                </a:gridCol>
                <a:gridCol w="566187">
                  <a:extLst>
                    <a:ext uri="{9D8B030D-6E8A-4147-A177-3AD203B41FA5}">
                      <a16:colId xmlns:a16="http://schemas.microsoft.com/office/drawing/2014/main" val="2587896115"/>
                    </a:ext>
                  </a:extLst>
                </a:gridCol>
                <a:gridCol w="873186">
                  <a:extLst>
                    <a:ext uri="{9D8B030D-6E8A-4147-A177-3AD203B41FA5}">
                      <a16:colId xmlns:a16="http://schemas.microsoft.com/office/drawing/2014/main" val="3554579707"/>
                    </a:ext>
                  </a:extLst>
                </a:gridCol>
                <a:gridCol w="873186">
                  <a:extLst>
                    <a:ext uri="{9D8B030D-6E8A-4147-A177-3AD203B41FA5}">
                      <a16:colId xmlns:a16="http://schemas.microsoft.com/office/drawing/2014/main" val="2592912137"/>
                    </a:ext>
                  </a:extLst>
                </a:gridCol>
              </a:tblGrid>
              <a:tr h="480021">
                <a:tc gridSpan="9">
                  <a:txBody>
                    <a:bodyPr/>
                    <a:lstStyle/>
                    <a:p>
                      <a:pPr algn="ctr">
                        <a:lnSpc>
                          <a:spcPct val="115000"/>
                        </a:lnSpc>
                        <a:spcAft>
                          <a:spcPts val="0"/>
                        </a:spcAft>
                      </a:pPr>
                      <a:r>
                        <a:rPr lang="hr-HR" sz="1200" dirty="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NO</a:t>
                      </a:r>
                      <a:r>
                        <a:rPr lang="hr-HR" sz="1200" baseline="-25000" dirty="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2</a:t>
                      </a:r>
                      <a:r>
                        <a:rPr lang="hr-HR" sz="1200" dirty="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 (µg/m</a:t>
                      </a:r>
                      <a:r>
                        <a:rPr lang="hr-HR" sz="1200" baseline="30000" dirty="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3</a:t>
                      </a:r>
                      <a:r>
                        <a:rPr lang="hr-HR" sz="1200" dirty="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a:t>
                      </a:r>
                      <a:endParaRPr lang="hr-BA"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hMerge="1">
                  <a:txBody>
                    <a:bodyPr/>
                    <a:lstStyle/>
                    <a:p>
                      <a:endParaRPr lang="hr-BA"/>
                    </a:p>
                  </a:txBody>
                  <a:tcPr/>
                </a:tc>
                <a:tc hMerge="1">
                  <a:txBody>
                    <a:bodyPr/>
                    <a:lstStyle/>
                    <a:p>
                      <a:endParaRPr lang="hr-BA"/>
                    </a:p>
                  </a:txBody>
                  <a:tcPr/>
                </a:tc>
                <a:tc hMerge="1">
                  <a:txBody>
                    <a:bodyPr/>
                    <a:lstStyle/>
                    <a:p>
                      <a:endParaRPr lang="hr-BA"/>
                    </a:p>
                  </a:txBody>
                  <a:tcPr/>
                </a:tc>
                <a:tc hMerge="1">
                  <a:txBody>
                    <a:bodyPr/>
                    <a:lstStyle/>
                    <a:p>
                      <a:endParaRPr lang="hr-BA"/>
                    </a:p>
                  </a:txBody>
                  <a:tcPr/>
                </a:tc>
                <a:tc hMerge="1">
                  <a:txBody>
                    <a:bodyPr/>
                    <a:lstStyle/>
                    <a:p>
                      <a:endParaRPr lang="hr-BA"/>
                    </a:p>
                  </a:txBody>
                  <a:tcPr/>
                </a:tc>
                <a:tc hMerge="1">
                  <a:txBody>
                    <a:bodyPr/>
                    <a:lstStyle/>
                    <a:p>
                      <a:endParaRPr lang="hr-BA"/>
                    </a:p>
                  </a:txBody>
                  <a:tcPr/>
                </a:tc>
                <a:tc hMerge="1">
                  <a:txBody>
                    <a:bodyPr/>
                    <a:lstStyle/>
                    <a:p>
                      <a:endParaRPr lang="hr-BA"/>
                    </a:p>
                  </a:txBody>
                  <a:tcPr/>
                </a:tc>
                <a:tc hMerge="1">
                  <a:txBody>
                    <a:bodyPr/>
                    <a:lstStyle/>
                    <a:p>
                      <a:endParaRPr lang="hr-BA"/>
                    </a:p>
                  </a:txBody>
                  <a:tcPr/>
                </a:tc>
                <a:extLst>
                  <a:ext uri="{0D108BD9-81ED-4DB2-BD59-A6C34878D82A}">
                    <a16:rowId xmlns:a16="http://schemas.microsoft.com/office/drawing/2014/main" val="1312472486"/>
                  </a:ext>
                </a:extLst>
              </a:tr>
              <a:tr h="417409">
                <a:tc rowSpan="2">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Zona / Aglomeracija</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rowSpan="2">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Mjerna postaja / Modeliranje</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gridSpan="6">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1-satne koncentracije</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hMerge="1">
                  <a:txBody>
                    <a:bodyPr/>
                    <a:lstStyle/>
                    <a:p>
                      <a:endParaRPr lang="hr-BA"/>
                    </a:p>
                  </a:txBody>
                  <a:tcPr/>
                </a:tc>
                <a:tc hMerge="1">
                  <a:txBody>
                    <a:bodyPr/>
                    <a:lstStyle/>
                    <a:p>
                      <a:endParaRPr lang="hr-BA"/>
                    </a:p>
                  </a:txBody>
                  <a:tcPr/>
                </a:tc>
                <a:tc hMerge="1">
                  <a:txBody>
                    <a:bodyPr/>
                    <a:lstStyle/>
                    <a:p>
                      <a:endParaRPr lang="hr-BA"/>
                    </a:p>
                  </a:txBody>
                  <a:tcPr/>
                </a:tc>
                <a:tc hMerge="1">
                  <a:txBody>
                    <a:bodyPr/>
                    <a:lstStyle/>
                    <a:p>
                      <a:endParaRPr lang="hr-BA"/>
                    </a:p>
                  </a:txBody>
                  <a:tcPr/>
                </a:tc>
                <a:tc hMerge="1">
                  <a:txBody>
                    <a:bodyPr/>
                    <a:lstStyle/>
                    <a:p>
                      <a:endParaRPr lang="hr-BA"/>
                    </a:p>
                  </a:txBody>
                  <a:tcPr/>
                </a:tc>
                <a:tc rowSpan="2">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Ocjena</a:t>
                      </a:r>
                      <a:br>
                        <a:rPr lang="hr-HR" sz="1000">
                          <a:effectLst/>
                          <a:latin typeface="Palatino Linotype" panose="02040502050505030304" pitchFamily="18" charset="0"/>
                          <a:ea typeface="Times New Roman" panose="02020603050405020304" pitchFamily="18" charset="0"/>
                          <a:cs typeface="Arial" panose="020B0604020202020204" pitchFamily="34" charset="0"/>
                        </a:rPr>
                      </a:br>
                      <a:r>
                        <a:rPr lang="hr-HR" sz="1000">
                          <a:effectLst/>
                          <a:latin typeface="Palatino Linotype" panose="02040502050505030304" pitchFamily="18" charset="0"/>
                          <a:ea typeface="Times New Roman" panose="02020603050405020304" pitchFamily="18" charset="0"/>
                          <a:cs typeface="Arial" panose="020B0604020202020204" pitchFamily="34" charset="0"/>
                        </a:rPr>
                        <a:t>onečišćenosti</a:t>
                      </a:r>
                      <a:br>
                        <a:rPr lang="hr-HR" sz="1000">
                          <a:effectLst/>
                          <a:latin typeface="Palatino Linotype" panose="02040502050505030304" pitchFamily="18" charset="0"/>
                          <a:ea typeface="Times New Roman" panose="02020603050405020304" pitchFamily="18" charset="0"/>
                          <a:cs typeface="Arial" panose="020B0604020202020204" pitchFamily="34" charset="0"/>
                        </a:rPr>
                      </a:br>
                      <a:r>
                        <a:rPr lang="hr-HR" sz="1000">
                          <a:effectLst/>
                          <a:latin typeface="Palatino Linotype" panose="02040502050505030304" pitchFamily="18" charset="0"/>
                          <a:ea typeface="Times New Roman" panose="02020603050405020304" pitchFamily="18" charset="0"/>
                          <a:cs typeface="Arial" panose="020B0604020202020204" pitchFamily="34" charset="0"/>
                        </a:rPr>
                        <a:t>(sukladnosti)</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extLst>
                  <a:ext uri="{0D108BD9-81ED-4DB2-BD59-A6C34878D82A}">
                    <a16:rowId xmlns:a16="http://schemas.microsoft.com/office/drawing/2014/main" val="3570582504"/>
                  </a:ext>
                </a:extLst>
              </a:tr>
              <a:tr h="576025">
                <a:tc vMerge="1">
                  <a:txBody>
                    <a:bodyPr/>
                    <a:lstStyle/>
                    <a:p>
                      <a:endParaRPr lang="hr-BA"/>
                    </a:p>
                  </a:txBody>
                  <a:tcPr/>
                </a:tc>
                <a:tc vMerge="1">
                  <a:txBody>
                    <a:bodyPr/>
                    <a:lstStyle/>
                    <a:p>
                      <a:endParaRPr lang="hr-BA"/>
                    </a:p>
                  </a:txBody>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OP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C</a:t>
                      </a:r>
                      <a:r>
                        <a:rPr lang="hr-HR" sz="1000" baseline="-25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godina</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C</a:t>
                      </a:r>
                      <a:r>
                        <a:rPr lang="hr-HR" sz="1000" baseline="-25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max</a:t>
                      </a:r>
                      <a:r>
                        <a:rPr lang="hr-HR" sz="1000" baseline="30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C</a:t>
                      </a:r>
                      <a:r>
                        <a:rPr lang="hr-HR" sz="1000" baseline="-25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99.79</a:t>
                      </a:r>
                      <a:r>
                        <a:rPr lang="hr-HR" sz="1000" baseline="30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a:t>
                      </a: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 </a:t>
                      </a:r>
                      <a:b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b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max. 19 sat</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 broj sati</a:t>
                      </a:r>
                      <a:b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b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 &gt;  GV</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 broj sati</a:t>
                      </a:r>
                      <a:b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b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 &gt; PU</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8E4BC"/>
                    </a:solidFill>
                  </a:tcPr>
                </a:tc>
                <a:tc vMerge="1">
                  <a:txBody>
                    <a:bodyPr/>
                    <a:lstStyle/>
                    <a:p>
                      <a:endParaRPr lang="hr-BA"/>
                    </a:p>
                  </a:txBody>
                  <a:tcPr/>
                </a:tc>
                <a:extLst>
                  <a:ext uri="{0D108BD9-81ED-4DB2-BD59-A6C34878D82A}">
                    <a16:rowId xmlns:a16="http://schemas.microsoft.com/office/drawing/2014/main" val="689614850"/>
                  </a:ext>
                </a:extLst>
              </a:tr>
              <a:tr h="221922">
                <a:tc rowSpan="2">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HR ZG</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Zagreb-1</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93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FF0000"/>
                          </a:solidFill>
                          <a:effectLst/>
                          <a:latin typeface="Palatino Linotype" panose="02040502050505030304" pitchFamily="18" charset="0"/>
                          <a:ea typeface="Times New Roman" panose="02020603050405020304" pitchFamily="18" charset="0"/>
                          <a:cs typeface="Arial" panose="020B0604020202020204" pitchFamily="34" charset="0"/>
                        </a:rPr>
                        <a:t>42</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199</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163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E1010"/>
                    </a:solidFill>
                  </a:tcPr>
                </a:tc>
                <a:extLst>
                  <a:ext uri="{0D108BD9-81ED-4DB2-BD59-A6C34878D82A}">
                    <a16:rowId xmlns:a16="http://schemas.microsoft.com/office/drawing/2014/main" val="1251736433"/>
                  </a:ext>
                </a:extLst>
              </a:tr>
              <a:tr h="221922">
                <a:tc vMerge="1">
                  <a:txBody>
                    <a:bodyPr/>
                    <a:lstStyle/>
                    <a:p>
                      <a:endParaRPr lang="hr-BA"/>
                    </a:p>
                  </a:txBody>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Zagreb-3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95</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26</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137</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112</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FFBE"/>
                    </a:solidFill>
                  </a:tcPr>
                </a:tc>
                <a:extLst>
                  <a:ext uri="{0D108BD9-81ED-4DB2-BD59-A6C34878D82A}">
                    <a16:rowId xmlns:a16="http://schemas.microsoft.com/office/drawing/2014/main" val="866345377"/>
                  </a:ext>
                </a:extLst>
              </a:tr>
              <a:tr h="221922">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HR OS</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Osijek-1</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91</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23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166</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113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FFBE"/>
                    </a:solidFill>
                  </a:tcPr>
                </a:tc>
                <a:extLst>
                  <a:ext uri="{0D108BD9-81ED-4DB2-BD59-A6C34878D82A}">
                    <a16:rowId xmlns:a16="http://schemas.microsoft.com/office/drawing/2014/main" val="2517479335"/>
                  </a:ext>
                </a:extLst>
              </a:tr>
              <a:tr h="221922">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HR RI</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Rijeka-2</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95</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115</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77</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FFBE"/>
                    </a:solidFill>
                  </a:tcPr>
                </a:tc>
                <a:extLst>
                  <a:ext uri="{0D108BD9-81ED-4DB2-BD59-A6C34878D82A}">
                    <a16:rowId xmlns:a16="http://schemas.microsoft.com/office/drawing/2014/main" val="2182293997"/>
                  </a:ext>
                </a:extLst>
              </a:tr>
              <a:tr h="221922">
                <a:tc rowSpan="2">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HR ST</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Kaštel Sućurac</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87</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18</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111</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80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FFBE"/>
                    </a:solidFill>
                  </a:tcPr>
                </a:tc>
                <a:extLst>
                  <a:ext uri="{0D108BD9-81ED-4DB2-BD59-A6C34878D82A}">
                    <a16:rowId xmlns:a16="http://schemas.microsoft.com/office/drawing/2014/main" val="3361307892"/>
                  </a:ext>
                </a:extLst>
              </a:tr>
              <a:tr h="221922">
                <a:tc vMerge="1">
                  <a:txBody>
                    <a:bodyPr/>
                    <a:lstStyle/>
                    <a:p>
                      <a:endParaRPr lang="hr-BA"/>
                    </a:p>
                  </a:txBody>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Split-1</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96</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24</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134</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114</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FFBE"/>
                    </a:solidFill>
                  </a:tcPr>
                </a:tc>
                <a:extLst>
                  <a:ext uri="{0D108BD9-81ED-4DB2-BD59-A6C34878D82A}">
                    <a16:rowId xmlns:a16="http://schemas.microsoft.com/office/drawing/2014/main" val="27935097"/>
                  </a:ext>
                </a:extLst>
              </a:tr>
              <a:tr h="221922">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HR 1</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Desinić</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70C0"/>
                          </a:solidFill>
                          <a:effectLst/>
                          <a:latin typeface="Palatino Linotype" panose="02040502050505030304" pitchFamily="18" charset="0"/>
                          <a:ea typeface="Times New Roman" panose="02020603050405020304" pitchFamily="18" charset="0"/>
                          <a:cs typeface="Arial" panose="020B0604020202020204" pitchFamily="34" charset="0"/>
                        </a:rPr>
                        <a:t>69</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7</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49</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36</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FFBE"/>
                    </a:solidFill>
                  </a:tcPr>
                </a:tc>
                <a:extLst>
                  <a:ext uri="{0D108BD9-81ED-4DB2-BD59-A6C34878D82A}">
                    <a16:rowId xmlns:a16="http://schemas.microsoft.com/office/drawing/2014/main" val="1761024203"/>
                  </a:ext>
                </a:extLst>
              </a:tr>
              <a:tr h="384017">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HR 2</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Slavonski Brod-1</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96</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16</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127</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93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FFBE"/>
                    </a:solidFill>
                  </a:tcPr>
                </a:tc>
                <a:extLst>
                  <a:ext uri="{0D108BD9-81ED-4DB2-BD59-A6C34878D82A}">
                    <a16:rowId xmlns:a16="http://schemas.microsoft.com/office/drawing/2014/main" val="2552909478"/>
                  </a:ext>
                </a:extLst>
              </a:tr>
              <a:tr h="221922">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HR 4</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Pula Fižela</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95</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11</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82</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63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FFBE"/>
                    </a:solidFill>
                  </a:tcPr>
                </a:tc>
                <a:extLst>
                  <a:ext uri="{0D108BD9-81ED-4DB2-BD59-A6C34878D82A}">
                    <a16:rowId xmlns:a16="http://schemas.microsoft.com/office/drawing/2014/main" val="2059684083"/>
                  </a:ext>
                </a:extLst>
              </a:tr>
              <a:tr h="384017">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HR 5</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0000"/>
                          </a:solidFill>
                          <a:effectLst/>
                          <a:latin typeface="Palatino Linotype" panose="02040502050505030304" pitchFamily="18" charset="0"/>
                          <a:ea typeface="Times New Roman" panose="02020603050405020304" pitchFamily="18" charset="0"/>
                          <a:cs typeface="Arial" panose="020B0604020202020204" pitchFamily="34" charset="0"/>
                        </a:rPr>
                        <a:t>Žarkovica (Dub.)</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solidFill>
                            <a:srgbClr val="0070C0"/>
                          </a:solidFill>
                          <a:effectLst/>
                          <a:latin typeface="Palatino Linotype" panose="02040502050505030304" pitchFamily="18" charset="0"/>
                          <a:ea typeface="Times New Roman" panose="02020603050405020304" pitchFamily="18" charset="0"/>
                          <a:cs typeface="Arial" panose="020B0604020202020204" pitchFamily="34" charset="0"/>
                        </a:rPr>
                        <a:t>60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81</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23</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a:effectLst/>
                          <a:latin typeface="Palatino Linotype" panose="02040502050505030304" pitchFamily="18" charset="0"/>
                          <a:ea typeface="Times New Roman" panose="02020603050405020304" pitchFamily="18" charset="0"/>
                          <a:cs typeface="Arial" panose="020B0604020202020204" pitchFamily="34" charset="0"/>
                        </a:rPr>
                        <a:t>0</a:t>
                      </a:r>
                      <a:endParaRPr lang="hr-B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hr-HR" sz="1000" dirty="0">
                          <a:effectLst/>
                          <a:latin typeface="Palatino Linotype" panose="02040502050505030304" pitchFamily="18" charset="0"/>
                          <a:ea typeface="Times New Roman" panose="02020603050405020304" pitchFamily="18" charset="0"/>
                          <a:cs typeface="Arial" panose="020B0604020202020204" pitchFamily="34" charset="0"/>
                        </a:rPr>
                        <a:t> </a:t>
                      </a:r>
                      <a:endParaRPr lang="hr-BA"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FFBE"/>
                    </a:solidFill>
                  </a:tcPr>
                </a:tc>
                <a:extLst>
                  <a:ext uri="{0D108BD9-81ED-4DB2-BD59-A6C34878D82A}">
                    <a16:rowId xmlns:a16="http://schemas.microsoft.com/office/drawing/2014/main" val="506797356"/>
                  </a:ext>
                </a:extLst>
              </a:tr>
            </a:tbl>
          </a:graphicData>
        </a:graphic>
      </p:graphicFrame>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4238455349"/>
      </p:ext>
    </p:extLst>
  </p:cSld>
  <p:clrMapOvr>
    <a:masterClrMapping/>
  </p:clrMapOvr>
  <p:transition spd="med">
    <p:fade thruBlk="1"/>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38840" y="1563823"/>
            <a:ext cx="3239690" cy="4428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a:solidFill>
                  <a:srgbClr val="1F497D"/>
                </a:solidFill>
              </a:rPr>
              <a:t>Statistical data (F)</a:t>
            </a:r>
            <a:r>
              <a:rPr lang="pl-PL" sz="2000" dirty="0" smtClean="0">
                <a:solidFill>
                  <a:srgbClr val="0070C0"/>
                </a:solidFill>
              </a:rPr>
              <a:t>– </a:t>
            </a:r>
            <a:r>
              <a:rPr lang="en-US" sz="2000" dirty="0">
                <a:solidFill>
                  <a:srgbClr val="0070C0"/>
                </a:solidFill>
              </a:rPr>
              <a:t>are not delivered (EEA does not consider those) but have to be calculated in order to determine exceedances and make an estimate</a:t>
            </a: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0" name="Picture 9"/>
          <p:cNvPicPr/>
          <p:nvPr/>
        </p:nvPicPr>
        <p:blipFill>
          <a:blip r:embed="rId4">
            <a:extLst>
              <a:ext uri="{28A0092B-C50C-407E-A947-70E740481C1C}">
                <a14:useLocalDpi xmlns:a14="http://schemas.microsoft.com/office/drawing/2010/main" val="0"/>
              </a:ext>
            </a:extLst>
          </a:blip>
          <a:srcRect/>
          <a:stretch>
            <a:fillRect/>
          </a:stretch>
        </p:blipFill>
        <p:spPr bwMode="auto">
          <a:xfrm>
            <a:off x="3278530" y="1323385"/>
            <a:ext cx="4613719" cy="5011057"/>
          </a:xfrm>
          <a:prstGeom prst="rect">
            <a:avLst/>
          </a:prstGeom>
          <a:noFill/>
          <a:ln>
            <a:noFill/>
          </a:ln>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710241230"/>
      </p:ext>
    </p:extLst>
  </p:cSld>
  <p:clrMapOvr>
    <a:masterClrMapping/>
  </p:clrMapOvr>
  <p:transition spd="med">
    <p:fade thruBlk="1"/>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7" y="1526959"/>
            <a:ext cx="8615964" cy="4429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a:solidFill>
                  <a:srgbClr val="1F497D"/>
                </a:solidFill>
              </a:rPr>
              <a:t>Pollution </a:t>
            </a:r>
            <a:r>
              <a:rPr lang="pl-PL" sz="2400" b="1" dirty="0" smtClean="0">
                <a:solidFill>
                  <a:srgbClr val="1F497D"/>
                </a:solidFill>
              </a:rPr>
              <a:t>estimate </a:t>
            </a:r>
            <a:r>
              <a:rPr lang="pl-PL" sz="2400" b="1" dirty="0">
                <a:solidFill>
                  <a:srgbClr val="1F497D"/>
                </a:solidFill>
              </a:rPr>
              <a:t>(G) </a:t>
            </a:r>
            <a:r>
              <a:rPr lang="pl-PL" sz="2000" dirty="0" smtClean="0">
                <a:solidFill>
                  <a:srgbClr val="0070C0"/>
                </a:solidFill>
              </a:rPr>
              <a:t>– </a:t>
            </a:r>
            <a:r>
              <a:rPr lang="en-US" sz="2000" dirty="0">
                <a:solidFill>
                  <a:srgbClr val="0070C0"/>
                </a:solidFill>
              </a:rPr>
              <a:t>achievement of environmental objectives - with </a:t>
            </a:r>
            <a:r>
              <a:rPr lang="hr-HR" sz="2000" dirty="0" err="1" smtClean="0">
                <a:solidFill>
                  <a:srgbClr val="0070C0"/>
                </a:solidFill>
              </a:rPr>
              <a:t>exceedance</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en-US" sz="2000" dirty="0" smtClean="0">
                <a:solidFill>
                  <a:srgbClr val="0070C0"/>
                </a:solidFill>
              </a:rPr>
              <a:t>limit </a:t>
            </a:r>
            <a:r>
              <a:rPr lang="en-US" sz="2000" dirty="0">
                <a:solidFill>
                  <a:srgbClr val="0070C0"/>
                </a:solidFill>
              </a:rPr>
              <a:t>values and target values (comparison with limit or target values)</a:t>
            </a:r>
            <a:endParaRPr lang="pl-PL" sz="2000" dirty="0" smtClean="0">
              <a:solidFill>
                <a:srgbClr val="0070C0"/>
              </a:solidFill>
            </a:endParaRPr>
          </a:p>
          <a:p>
            <a:pPr lvl="1">
              <a:spcBef>
                <a:spcPct val="20000"/>
              </a:spcBef>
            </a:pPr>
            <a:endParaRPr lang="pl-PL" sz="2000" dirty="0" smtClean="0">
              <a:solidFill>
                <a:srgbClr val="0070C0"/>
              </a:solidFill>
            </a:endParaRPr>
          </a:p>
          <a:p>
            <a:pPr lvl="1">
              <a:spcBef>
                <a:spcPct val="20000"/>
              </a:spcBef>
            </a:pPr>
            <a:r>
              <a:rPr lang="en-US" sz="2000" b="1" dirty="0">
                <a:solidFill>
                  <a:srgbClr val="0070C0"/>
                </a:solidFill>
              </a:rPr>
              <a:t>The assessment of zone and agglomeration </a:t>
            </a:r>
            <a:r>
              <a:rPr lang="hr-HR" sz="2000" dirty="0" err="1" smtClean="0">
                <a:solidFill>
                  <a:srgbClr val="0070C0"/>
                </a:solidFill>
              </a:rPr>
              <a:t>pollutio</a:t>
            </a:r>
            <a:r>
              <a:rPr lang="en-US" sz="2000" dirty="0" smtClean="0">
                <a:solidFill>
                  <a:srgbClr val="0070C0"/>
                </a:solidFill>
              </a:rPr>
              <a:t>n </a:t>
            </a:r>
            <a:r>
              <a:rPr lang="en-US" sz="2000" dirty="0">
                <a:solidFill>
                  <a:srgbClr val="0070C0"/>
                </a:solidFill>
              </a:rPr>
              <a:t>for the previous calendar year (conformity assessment with environmental objectives as laid down in Directives 2008/50 / EC, 2004/107 / EC) </a:t>
            </a:r>
            <a:r>
              <a:rPr lang="en-US" sz="2000" b="1" dirty="0">
                <a:solidFill>
                  <a:srgbClr val="0070C0"/>
                </a:solidFill>
              </a:rPr>
              <a:t>shall be determined in accordance with the list of </a:t>
            </a:r>
            <a:r>
              <a:rPr lang="hr-HR" sz="2000" b="1" dirty="0" err="1" smtClean="0">
                <a:solidFill>
                  <a:srgbClr val="0070C0"/>
                </a:solidFill>
              </a:rPr>
              <a:t>measurement</a:t>
            </a:r>
            <a:r>
              <a:rPr lang="hr-HR" sz="2000" b="1" dirty="0" smtClean="0">
                <a:solidFill>
                  <a:srgbClr val="0070C0"/>
                </a:solidFill>
              </a:rPr>
              <a:t> </a:t>
            </a:r>
            <a:r>
              <a:rPr lang="en-US" sz="2000" b="1" dirty="0" smtClean="0">
                <a:solidFill>
                  <a:srgbClr val="0070C0"/>
                </a:solidFill>
              </a:rPr>
              <a:t>points </a:t>
            </a:r>
            <a:r>
              <a:rPr lang="en-US" sz="2000" b="1" dirty="0">
                <a:solidFill>
                  <a:srgbClr val="0070C0"/>
                </a:solidFill>
              </a:rPr>
              <a:t>laid down in Article 4 of the Regulation </a:t>
            </a:r>
            <a:r>
              <a:rPr lang="en-US" sz="2000" dirty="0">
                <a:solidFill>
                  <a:srgbClr val="0070C0"/>
                </a:solidFill>
              </a:rPr>
              <a:t>on the establishment of </a:t>
            </a:r>
            <a:r>
              <a:rPr lang="hr-HR" sz="2000" dirty="0" err="1" smtClean="0">
                <a:solidFill>
                  <a:srgbClr val="0070C0"/>
                </a:solidFill>
              </a:rPr>
              <a:t>measurement</a:t>
            </a:r>
            <a:r>
              <a:rPr lang="en-US" sz="2000" dirty="0" smtClean="0">
                <a:solidFill>
                  <a:srgbClr val="0070C0"/>
                </a:solidFill>
              </a:rPr>
              <a:t> </a:t>
            </a:r>
            <a:r>
              <a:rPr lang="en-US" sz="2000" dirty="0">
                <a:solidFill>
                  <a:srgbClr val="0070C0"/>
                </a:solidFill>
              </a:rPr>
              <a:t>points for concentration monitoring of individual pollutants in the air and the location of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stations in the </a:t>
            </a:r>
            <a:r>
              <a:rPr lang="hr-HR" sz="2000" dirty="0" err="1" smtClean="0">
                <a:solidFill>
                  <a:srgbClr val="0070C0"/>
                </a:solidFill>
              </a:rPr>
              <a:t>national</a:t>
            </a:r>
            <a:r>
              <a:rPr lang="en-US" sz="2000" dirty="0" smtClean="0">
                <a:solidFill>
                  <a:srgbClr val="0070C0"/>
                </a:solidFill>
              </a:rPr>
              <a:t> </a:t>
            </a:r>
            <a:r>
              <a:rPr lang="en-US" sz="2000" dirty="0">
                <a:solidFill>
                  <a:srgbClr val="0070C0"/>
                </a:solidFill>
              </a:rPr>
              <a:t>network for permanent air quality monitoring</a:t>
            </a:r>
            <a:r>
              <a:rPr lang="en-US" sz="2000" dirty="0" smtClean="0">
                <a:solidFill>
                  <a:srgbClr val="0070C0"/>
                </a:solidFill>
              </a:rPr>
              <a:t>.</a:t>
            </a:r>
            <a:r>
              <a:rPr lang="hr-HR" sz="2000" dirty="0" smtClean="0">
                <a:solidFill>
                  <a:srgbClr val="0070C0"/>
                </a:solidFill>
              </a:rPr>
              <a:t> </a:t>
            </a:r>
            <a:endParaRPr lang="pl-PL" sz="2000" dirty="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451828822"/>
      </p:ext>
    </p:extLst>
  </p:cSld>
  <p:clrMapOvr>
    <a:masterClrMapping/>
  </p:clrMapOvr>
  <p:transition spd="med">
    <p:fade thruBlk="1"/>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376239" y="1362234"/>
            <a:ext cx="8443911" cy="4972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Pollution assessment (G</a:t>
            </a:r>
            <a:r>
              <a:rPr lang="pl-PL" sz="2400" b="1" dirty="0">
                <a:solidFill>
                  <a:srgbClr val="1F497D"/>
                </a:solidFill>
              </a:rPr>
              <a:t>) </a:t>
            </a:r>
            <a:endParaRPr lang="pl-PL" sz="2400" b="1" dirty="0" smtClean="0">
              <a:solidFill>
                <a:srgbClr val="1F497D"/>
              </a:solidFill>
            </a:endParaRPr>
          </a:p>
          <a:p>
            <a:pPr lvl="1">
              <a:spcBef>
                <a:spcPct val="20000"/>
              </a:spcBef>
            </a:pPr>
            <a:r>
              <a:rPr lang="pl-PL" sz="2000" dirty="0">
                <a:solidFill>
                  <a:srgbClr val="0070C0"/>
                </a:solidFill>
              </a:rPr>
              <a:t>For this purpose, </a:t>
            </a:r>
            <a:r>
              <a:rPr lang="pl-PL" sz="2000" dirty="0" smtClean="0">
                <a:solidFill>
                  <a:srgbClr val="0070C0"/>
                </a:solidFill>
              </a:rPr>
              <a:t>a </a:t>
            </a:r>
            <a:r>
              <a:rPr lang="pl-PL" sz="2000" b="1" dirty="0" smtClean="0">
                <a:solidFill>
                  <a:srgbClr val="0070C0"/>
                </a:solidFill>
              </a:rPr>
              <a:t>detailed analysis and processing </a:t>
            </a:r>
            <a:r>
              <a:rPr lang="pl-PL" sz="2000" dirty="0" smtClean="0">
                <a:solidFill>
                  <a:srgbClr val="0070C0"/>
                </a:solidFill>
              </a:rPr>
              <a:t>of the </a:t>
            </a:r>
            <a:r>
              <a:rPr lang="pl-PL" sz="2000" dirty="0">
                <a:solidFill>
                  <a:srgbClr val="0070C0"/>
                </a:solidFill>
              </a:rPr>
              <a:t>data from the </a:t>
            </a:r>
            <a:r>
              <a:rPr lang="pl-PL" sz="2000" dirty="0" smtClean="0">
                <a:solidFill>
                  <a:srgbClr val="0070C0"/>
                </a:solidFill>
              </a:rPr>
              <a:t>measurement points is performed, which are </a:t>
            </a:r>
            <a:r>
              <a:rPr lang="pl-PL" sz="2000" b="1" dirty="0">
                <a:solidFill>
                  <a:srgbClr val="0070C0"/>
                </a:solidFill>
              </a:rPr>
              <a:t>determined by the Regulation </a:t>
            </a:r>
            <a:r>
              <a:rPr lang="pl-PL" sz="2000" dirty="0" smtClean="0">
                <a:solidFill>
                  <a:srgbClr val="0070C0"/>
                </a:solidFill>
              </a:rPr>
              <a:t>for defining the </a:t>
            </a:r>
            <a:r>
              <a:rPr lang="pl-PL" sz="2000" dirty="0">
                <a:solidFill>
                  <a:srgbClr val="0070C0"/>
                </a:solidFill>
              </a:rPr>
              <a:t>list of </a:t>
            </a:r>
            <a:r>
              <a:rPr lang="pl-PL" sz="2000" dirty="0" smtClean="0">
                <a:solidFill>
                  <a:srgbClr val="0070C0"/>
                </a:solidFill>
              </a:rPr>
              <a:t>measurement </a:t>
            </a:r>
            <a:r>
              <a:rPr lang="pl-PL" sz="2000" dirty="0">
                <a:solidFill>
                  <a:srgbClr val="0070C0"/>
                </a:solidFill>
              </a:rPr>
              <a:t>points for </a:t>
            </a:r>
            <a:r>
              <a:rPr lang="pl-PL" sz="2000" dirty="0" smtClean="0">
                <a:solidFill>
                  <a:srgbClr val="0070C0"/>
                </a:solidFill>
              </a:rPr>
              <a:t>monitoring concentrations </a:t>
            </a:r>
            <a:r>
              <a:rPr lang="pl-PL" sz="2000" dirty="0">
                <a:solidFill>
                  <a:srgbClr val="0070C0"/>
                </a:solidFill>
              </a:rPr>
              <a:t>of </a:t>
            </a:r>
            <a:r>
              <a:rPr lang="pl-PL" sz="2000" dirty="0" smtClean="0">
                <a:solidFill>
                  <a:srgbClr val="0070C0"/>
                </a:solidFill>
              </a:rPr>
              <a:t>air pollutants: </a:t>
            </a:r>
            <a:r>
              <a:rPr lang="pl-PL" sz="2000" b="1" dirty="0">
                <a:solidFill>
                  <a:srgbClr val="0070C0"/>
                </a:solidFill>
              </a:rPr>
              <a:t>sulfur dioxide, nitrogen dioxide and nitrogen oxides, floating particles (PM10 and PM2,5), lead, benzene, carbon monoxide, ground-level ozone, arsenic, cadmium, mercury, nickel, benzo (a) pyrene and other polycyclic aromatic hydrocarbons in the air</a:t>
            </a:r>
            <a:r>
              <a:rPr lang="pl-PL" sz="2000" dirty="0">
                <a:solidFill>
                  <a:srgbClr val="0070C0"/>
                </a:solidFill>
              </a:rPr>
              <a:t>.</a:t>
            </a:r>
          </a:p>
          <a:p>
            <a:pPr lvl="1">
              <a:spcBef>
                <a:spcPct val="20000"/>
              </a:spcBef>
            </a:pPr>
            <a:r>
              <a:rPr lang="en-US" sz="2000" dirty="0">
                <a:solidFill>
                  <a:srgbClr val="0070C0"/>
                </a:solidFill>
              </a:rPr>
              <a:t>The </a:t>
            </a:r>
            <a:r>
              <a:rPr lang="hr-HR" sz="2000" dirty="0" err="1" smtClean="0">
                <a:solidFill>
                  <a:srgbClr val="0070C0"/>
                </a:solidFill>
              </a:rPr>
              <a:t>pollution</a:t>
            </a:r>
            <a:r>
              <a:rPr lang="hr-HR" sz="2000" dirty="0" smtClean="0">
                <a:solidFill>
                  <a:srgbClr val="0070C0"/>
                </a:solidFill>
              </a:rPr>
              <a:t> </a:t>
            </a:r>
            <a:r>
              <a:rPr lang="en-US" sz="2000" dirty="0" smtClean="0">
                <a:solidFill>
                  <a:srgbClr val="0070C0"/>
                </a:solidFill>
              </a:rPr>
              <a:t>assessment</a:t>
            </a:r>
            <a:r>
              <a:rPr lang="hr-HR" sz="2000" dirty="0" smtClean="0">
                <a:solidFill>
                  <a:srgbClr val="0070C0"/>
                </a:solidFill>
              </a:rPr>
              <a:t> </a:t>
            </a:r>
            <a:r>
              <a:rPr lang="en-US" sz="2000" dirty="0" smtClean="0">
                <a:solidFill>
                  <a:srgbClr val="0070C0"/>
                </a:solidFill>
              </a:rPr>
              <a:t>(</a:t>
            </a:r>
            <a:r>
              <a:rPr lang="hr-HR" sz="2000" dirty="0" err="1" smtClean="0">
                <a:solidFill>
                  <a:srgbClr val="0070C0"/>
                </a:solidFill>
              </a:rPr>
              <a:t>compliance</a:t>
            </a:r>
            <a:r>
              <a:rPr lang="en-US"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hr-HR" sz="2000" dirty="0" err="1" smtClean="0">
                <a:solidFill>
                  <a:srgbClr val="0070C0"/>
                </a:solidFill>
              </a:rPr>
              <a:t>zones</a:t>
            </a:r>
            <a:r>
              <a:rPr lang="hr-HR" sz="2000" dirty="0" smtClean="0">
                <a:solidFill>
                  <a:srgbClr val="0070C0"/>
                </a:solidFill>
              </a:rPr>
              <a:t> </a:t>
            </a:r>
            <a:r>
              <a:rPr lang="en-US" sz="2000" dirty="0" smtClean="0">
                <a:solidFill>
                  <a:srgbClr val="0070C0"/>
                </a:solidFill>
              </a:rPr>
              <a:t>and agglomeration</a:t>
            </a:r>
            <a:r>
              <a:rPr lang="hr-HR" sz="2000" dirty="0" smtClean="0">
                <a:solidFill>
                  <a:srgbClr val="0070C0"/>
                </a:solidFill>
              </a:rPr>
              <a:t>s</a:t>
            </a:r>
            <a:r>
              <a:rPr lang="en-US" sz="2000" dirty="0" smtClean="0">
                <a:solidFill>
                  <a:srgbClr val="0070C0"/>
                </a:solidFill>
              </a:rPr>
              <a:t> </a:t>
            </a:r>
            <a:r>
              <a:rPr lang="en-US" sz="2000" b="1" dirty="0">
                <a:solidFill>
                  <a:srgbClr val="0070C0"/>
                </a:solidFill>
              </a:rPr>
              <a:t>obtained by air quality measurements </a:t>
            </a:r>
            <a:r>
              <a:rPr lang="en-US" sz="2000" dirty="0">
                <a:solidFill>
                  <a:srgbClr val="0070C0"/>
                </a:solidFill>
              </a:rPr>
              <a:t>may be </a:t>
            </a:r>
            <a:r>
              <a:rPr lang="en-US" sz="2000" b="1" dirty="0">
                <a:solidFill>
                  <a:srgbClr val="0070C0"/>
                </a:solidFill>
              </a:rPr>
              <a:t>supplemented by modeling data, objective </a:t>
            </a:r>
            <a:r>
              <a:rPr lang="en-US" sz="2000" b="1" dirty="0" smtClean="0">
                <a:solidFill>
                  <a:srgbClr val="0070C0"/>
                </a:solidFill>
              </a:rPr>
              <a:t>estimate </a:t>
            </a:r>
            <a:r>
              <a:rPr lang="en-US" sz="2000" b="1" dirty="0">
                <a:solidFill>
                  <a:srgbClr val="0070C0"/>
                </a:solidFill>
              </a:rPr>
              <a:t>and indicative measurements </a:t>
            </a:r>
            <a:r>
              <a:rPr lang="en-US" sz="2000" dirty="0">
                <a:solidFill>
                  <a:srgbClr val="0070C0"/>
                </a:solidFill>
              </a:rPr>
              <a:t>in accordance with certain </a:t>
            </a:r>
            <a:r>
              <a:rPr lang="en-US" sz="2000" dirty="0" smtClean="0">
                <a:solidFill>
                  <a:srgbClr val="0070C0"/>
                </a:solidFill>
              </a:rPr>
              <a:t>criteria</a:t>
            </a:r>
            <a:r>
              <a:rPr lang="pl-PL" sz="2000" dirty="0" smtClean="0">
                <a:solidFill>
                  <a:srgbClr val="0070C0"/>
                </a:solidFill>
              </a:rPr>
              <a:t>. </a:t>
            </a:r>
            <a:r>
              <a:rPr lang="en-US" sz="2000" dirty="0" smtClean="0">
                <a:solidFill>
                  <a:srgbClr val="0070C0"/>
                </a:solidFill>
              </a:rPr>
              <a:t>Thus</a:t>
            </a:r>
            <a:r>
              <a:rPr lang="en-US" sz="2000" dirty="0">
                <a:solidFill>
                  <a:srgbClr val="0070C0"/>
                </a:solidFill>
              </a:rPr>
              <a:t>, in estimating the pollution of zones and agglomerations in 2015, besides </a:t>
            </a:r>
            <a:r>
              <a:rPr lang="en-US" sz="2000" b="1" dirty="0">
                <a:solidFill>
                  <a:srgbClr val="0070C0"/>
                </a:solidFill>
              </a:rPr>
              <a:t>measurement data</a:t>
            </a:r>
            <a:r>
              <a:rPr lang="en-US" sz="2000" dirty="0">
                <a:solidFill>
                  <a:srgbClr val="0070C0"/>
                </a:solidFill>
              </a:rPr>
              <a:t>, data </a:t>
            </a:r>
            <a:r>
              <a:rPr lang="en-US" sz="2000" b="1" dirty="0" smtClean="0">
                <a:solidFill>
                  <a:srgbClr val="0070C0"/>
                </a:solidFill>
              </a:rPr>
              <a:t>obtained </a:t>
            </a:r>
            <a:r>
              <a:rPr lang="en-US" sz="2000" b="1" dirty="0">
                <a:solidFill>
                  <a:srgbClr val="0070C0"/>
                </a:solidFill>
              </a:rPr>
              <a:t>by an objective assessment </a:t>
            </a:r>
            <a:r>
              <a:rPr lang="en-US" sz="2000" dirty="0">
                <a:solidFill>
                  <a:srgbClr val="0070C0"/>
                </a:solidFill>
              </a:rPr>
              <a:t>made by </a:t>
            </a:r>
            <a:r>
              <a:rPr lang="hr-HR" sz="2000" dirty="0" smtClean="0">
                <a:solidFill>
                  <a:srgbClr val="0070C0"/>
                </a:solidFill>
              </a:rPr>
              <a:t>Croatian </a:t>
            </a:r>
            <a:r>
              <a:rPr lang="hr-HR" sz="2000" dirty="0" err="1" smtClean="0">
                <a:solidFill>
                  <a:srgbClr val="0070C0"/>
                </a:solidFill>
              </a:rPr>
              <a:t>Meterorological</a:t>
            </a:r>
            <a:r>
              <a:rPr lang="hr-HR" sz="2000" dirty="0" smtClean="0">
                <a:solidFill>
                  <a:srgbClr val="0070C0"/>
                </a:solidFill>
              </a:rPr>
              <a:t> </a:t>
            </a:r>
            <a:r>
              <a:rPr lang="hr-HR" sz="2000" dirty="0" err="1" smtClean="0">
                <a:solidFill>
                  <a:srgbClr val="0070C0"/>
                </a:solidFill>
              </a:rPr>
              <a:t>and</a:t>
            </a:r>
            <a:r>
              <a:rPr lang="hr-HR" sz="2000" dirty="0" smtClean="0">
                <a:solidFill>
                  <a:srgbClr val="0070C0"/>
                </a:solidFill>
              </a:rPr>
              <a:t> </a:t>
            </a:r>
            <a:r>
              <a:rPr lang="hr-HR" sz="2000" dirty="0" err="1" smtClean="0">
                <a:solidFill>
                  <a:srgbClr val="0070C0"/>
                </a:solidFill>
              </a:rPr>
              <a:t>Hydrological</a:t>
            </a:r>
            <a:r>
              <a:rPr lang="hr-HR" sz="2000" dirty="0" smtClean="0">
                <a:solidFill>
                  <a:srgbClr val="0070C0"/>
                </a:solidFill>
              </a:rPr>
              <a:t> Service</a:t>
            </a:r>
            <a:r>
              <a:rPr lang="en-US" sz="2000" dirty="0" smtClean="0">
                <a:solidFill>
                  <a:srgbClr val="0070C0"/>
                </a:solidFill>
              </a:rPr>
              <a:t> </a:t>
            </a:r>
            <a:r>
              <a:rPr lang="pl-PL" sz="2000" dirty="0" smtClean="0">
                <a:solidFill>
                  <a:srgbClr val="0070C0"/>
                </a:solidFill>
              </a:rPr>
              <a:t>was also used.  </a:t>
            </a:r>
            <a:endParaRPr lang="pl-PL" sz="2000" dirty="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994133940"/>
      </p:ext>
    </p:extLst>
  </p:cSld>
  <p:clrMapOvr>
    <a:masterClrMapping/>
  </p:clrMapOvr>
  <p:transition spd="med">
    <p:fade thruBlk="1"/>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2792" y="1362233"/>
            <a:ext cx="2960106" cy="23308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pl-PL" sz="2000" b="1" dirty="0" smtClean="0">
                <a:solidFill>
                  <a:srgbClr val="0070C0"/>
                </a:solidFill>
              </a:rPr>
              <a:t>Pollution assessment (G</a:t>
            </a:r>
            <a:r>
              <a:rPr lang="pl-PL" sz="2000" b="1" dirty="0">
                <a:solidFill>
                  <a:srgbClr val="0070C0"/>
                </a:solidFill>
              </a:rPr>
              <a:t>) </a:t>
            </a:r>
            <a:r>
              <a:rPr lang="pl-PL" sz="2000" dirty="0">
                <a:solidFill>
                  <a:srgbClr val="0070C0"/>
                </a:solidFill>
              </a:rPr>
              <a:t>– </a:t>
            </a:r>
            <a:r>
              <a:rPr lang="pl-PL" sz="2000" dirty="0" smtClean="0">
                <a:solidFill>
                  <a:srgbClr val="0070C0"/>
                </a:solidFill>
              </a:rPr>
              <a:t>meeting environmental goals Example – submitted pollution assessment for PM</a:t>
            </a:r>
            <a:r>
              <a:rPr lang="pl-PL" sz="2000" baseline="-25000" dirty="0" smtClean="0">
                <a:solidFill>
                  <a:srgbClr val="0070C0"/>
                </a:solidFill>
              </a:rPr>
              <a:t>10</a:t>
            </a:r>
          </a:p>
          <a:p>
            <a:pPr marL="342900" indent="-342900">
              <a:spcBef>
                <a:spcPct val="20000"/>
              </a:spcBef>
              <a:buFont typeface="Arial" charset="0"/>
              <a:buChar char="•"/>
            </a:pP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2" name="Picture 1"/>
          <p:cNvPicPr>
            <a:picLocks noChangeAspect="1"/>
          </p:cNvPicPr>
          <p:nvPr/>
        </p:nvPicPr>
        <p:blipFill>
          <a:blip r:embed="rId4"/>
          <a:stretch>
            <a:fillRect/>
          </a:stretch>
        </p:blipFill>
        <p:spPr>
          <a:xfrm>
            <a:off x="2982898" y="1069125"/>
            <a:ext cx="6054570" cy="5312728"/>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883123801"/>
      </p:ext>
    </p:extLst>
  </p:cSld>
  <p:clrMapOvr>
    <a:masterClrMapping/>
  </p:clrMapOvr>
  <p:transition spd="med">
    <p:fade thruBlk="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0919" y="1483251"/>
            <a:ext cx="8859915" cy="1689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000" dirty="0">
                <a:solidFill>
                  <a:srgbClr val="0070C0"/>
                </a:solidFill>
              </a:rPr>
              <a:t>To </a:t>
            </a:r>
            <a:r>
              <a:rPr lang="hr-HR" sz="2000" dirty="0" err="1" smtClean="0">
                <a:solidFill>
                  <a:srgbClr val="0070C0"/>
                </a:solidFill>
              </a:rPr>
              <a:t>meet</a:t>
            </a:r>
            <a:r>
              <a:rPr lang="en-US" sz="2000" dirty="0" smtClean="0">
                <a:solidFill>
                  <a:srgbClr val="0070C0"/>
                </a:solidFill>
              </a:rPr>
              <a:t> </a:t>
            </a:r>
            <a:r>
              <a:rPr lang="en-US" sz="2000" dirty="0">
                <a:solidFill>
                  <a:srgbClr val="0070C0"/>
                </a:solidFill>
              </a:rPr>
              <a:t>the goals of </a:t>
            </a:r>
            <a:r>
              <a:rPr lang="en-US" sz="2000" b="1" dirty="0" smtClean="0">
                <a:solidFill>
                  <a:srgbClr val="0070C0"/>
                </a:solidFill>
              </a:rPr>
              <a:t>e-Reporting</a:t>
            </a:r>
            <a:r>
              <a:rPr lang="en-US" sz="2000" dirty="0" smtClean="0">
                <a:solidFill>
                  <a:srgbClr val="0070C0"/>
                </a:solidFill>
              </a:rPr>
              <a:t> </a:t>
            </a:r>
            <a:r>
              <a:rPr lang="en-US" sz="2000" dirty="0">
                <a:solidFill>
                  <a:srgbClr val="0070C0"/>
                </a:solidFill>
              </a:rPr>
              <a:t>it is necessary to collect in the </a:t>
            </a:r>
            <a:r>
              <a:rPr lang="en-US" sz="2000" dirty="0" smtClean="0">
                <a:solidFill>
                  <a:srgbClr val="0070C0"/>
                </a:solidFill>
              </a:rPr>
              <a:t>database</a:t>
            </a:r>
            <a:r>
              <a:rPr lang="hr-HR" sz="2000" dirty="0" smtClean="0">
                <a:solidFill>
                  <a:srgbClr val="0070C0"/>
                </a:solidFill>
              </a:rPr>
              <a:t> </a:t>
            </a:r>
            <a:r>
              <a:rPr lang="en-US" sz="2000" dirty="0" smtClean="0">
                <a:solidFill>
                  <a:srgbClr val="0070C0"/>
                </a:solidFill>
              </a:rPr>
              <a:t>and </a:t>
            </a:r>
            <a:r>
              <a:rPr lang="en-US" sz="2000" dirty="0">
                <a:solidFill>
                  <a:srgbClr val="0070C0"/>
                </a:solidFill>
              </a:rPr>
              <a:t>properly compile all the air quality data needed </a:t>
            </a:r>
            <a:r>
              <a:rPr lang="hr-HR" sz="2000" dirty="0" smtClean="0">
                <a:solidFill>
                  <a:srgbClr val="0070C0"/>
                </a:solidFill>
              </a:rPr>
              <a:t>for</a:t>
            </a:r>
            <a:r>
              <a:rPr lang="en-US" sz="2000" dirty="0" smtClean="0">
                <a:solidFill>
                  <a:srgbClr val="0070C0"/>
                </a:solidFill>
              </a:rPr>
              <a:t> exchange.</a:t>
            </a:r>
            <a:endParaRPr lang="pl-PL" sz="2000" dirty="0" smtClean="0">
              <a:solidFill>
                <a:srgbClr val="0070C0"/>
              </a:solidFill>
            </a:endParaRPr>
          </a:p>
          <a:p>
            <a:pPr lvl="1">
              <a:spcBef>
                <a:spcPct val="20000"/>
              </a:spcBef>
            </a:pPr>
            <a:r>
              <a:rPr lang="en-US" sz="2000" dirty="0">
                <a:solidFill>
                  <a:srgbClr val="0070C0"/>
                </a:solidFill>
              </a:rPr>
              <a:t> </a:t>
            </a:r>
            <a:r>
              <a:rPr lang="en-US" sz="2000" dirty="0" smtClean="0">
                <a:solidFill>
                  <a:srgbClr val="0070C0"/>
                </a:solidFill>
              </a:rPr>
              <a:t>For </a:t>
            </a:r>
            <a:r>
              <a:rPr lang="en-US" sz="2000" dirty="0">
                <a:solidFill>
                  <a:srgbClr val="0070C0"/>
                </a:solidFill>
              </a:rPr>
              <a:t>this purpose, in 2014 the </a:t>
            </a:r>
            <a:r>
              <a:rPr lang="en-US" sz="2000" dirty="0" smtClean="0">
                <a:solidFill>
                  <a:srgbClr val="0070C0"/>
                </a:solidFill>
              </a:rPr>
              <a:t>Agency</a:t>
            </a:r>
            <a:r>
              <a:rPr lang="hr-HR" sz="2000" dirty="0" smtClean="0">
                <a:solidFill>
                  <a:srgbClr val="0070C0"/>
                </a:solidFill>
              </a:rPr>
              <a:t> </a:t>
            </a:r>
            <a:r>
              <a:rPr lang="en-US" sz="2000" dirty="0" smtClean="0">
                <a:solidFill>
                  <a:srgbClr val="0070C0"/>
                </a:solidFill>
              </a:rPr>
              <a:t>developed </a:t>
            </a:r>
            <a:r>
              <a:rPr lang="en-US" sz="2000" dirty="0">
                <a:solidFill>
                  <a:srgbClr val="0070C0"/>
                </a:solidFill>
              </a:rPr>
              <a:t>and established the portal "</a:t>
            </a:r>
            <a:r>
              <a:rPr lang="en-US" sz="2000" b="1" dirty="0">
                <a:solidFill>
                  <a:srgbClr val="0070C0"/>
                </a:solidFill>
              </a:rPr>
              <a:t>Air Quality in the Republic of Croatia</a:t>
            </a:r>
            <a:r>
              <a:rPr lang="en-US" sz="2000" dirty="0" smtClean="0">
                <a:solidFill>
                  <a:srgbClr val="0070C0"/>
                </a:solidFill>
              </a:rPr>
              <a:t>".</a:t>
            </a:r>
            <a:r>
              <a:rPr lang="pl-PL" sz="2000" b="1" dirty="0" smtClean="0">
                <a:solidFill>
                  <a:srgbClr val="0070C0"/>
                </a:solidFill>
              </a:rPr>
              <a:t> </a:t>
            </a:r>
            <a:endParaRPr lang="pl-PL"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2" name="Picture 1"/>
          <p:cNvPicPr>
            <a:picLocks noChangeAspect="1"/>
          </p:cNvPicPr>
          <p:nvPr/>
        </p:nvPicPr>
        <p:blipFill>
          <a:blip r:embed="rId4"/>
          <a:stretch>
            <a:fillRect/>
          </a:stretch>
        </p:blipFill>
        <p:spPr>
          <a:xfrm>
            <a:off x="4442501" y="2950017"/>
            <a:ext cx="4429958" cy="3384426"/>
          </a:xfrm>
          <a:prstGeom prst="rect">
            <a:avLst/>
          </a:prstGeom>
        </p:spPr>
      </p:pic>
      <p:sp>
        <p:nvSpPr>
          <p:cNvPr id="3" name="Rectangle 2"/>
          <p:cNvSpPr/>
          <p:nvPr/>
        </p:nvSpPr>
        <p:spPr>
          <a:xfrm>
            <a:off x="150919" y="3496600"/>
            <a:ext cx="4216894" cy="2308324"/>
          </a:xfrm>
          <a:prstGeom prst="rect">
            <a:avLst/>
          </a:prstGeom>
        </p:spPr>
        <p:txBody>
          <a:bodyPr wrap="square">
            <a:spAutoFit/>
          </a:bodyPr>
          <a:lstStyle/>
          <a:p>
            <a:pPr lvl="1">
              <a:spcBef>
                <a:spcPct val="20000"/>
              </a:spcBef>
            </a:pPr>
            <a:r>
              <a:rPr lang="en-US" sz="2000" b="1" dirty="0">
                <a:solidFill>
                  <a:srgbClr val="0070C0"/>
                </a:solidFill>
              </a:rPr>
              <a:t>The Portal is located on the Agency's website </a:t>
            </a:r>
            <a:r>
              <a:rPr lang="en-US" sz="2000" dirty="0">
                <a:solidFill>
                  <a:srgbClr val="0070C0"/>
                </a:solidFill>
              </a:rPr>
              <a:t>and contains all data on concentrations of pollutants in the air measured in the </a:t>
            </a:r>
            <a:r>
              <a:rPr lang="en-US" sz="2000" dirty="0" smtClean="0">
                <a:solidFill>
                  <a:srgbClr val="0070C0"/>
                </a:solidFill>
              </a:rPr>
              <a:t>whole</a:t>
            </a:r>
            <a:r>
              <a:rPr lang="hr-HR" sz="2000" dirty="0" smtClean="0">
                <a:solidFill>
                  <a:srgbClr val="0070C0"/>
                </a:solidFill>
              </a:rPr>
              <a:t> </a:t>
            </a:r>
            <a:r>
              <a:rPr lang="hr-HR" sz="2000" dirty="0" err="1" smtClean="0">
                <a:solidFill>
                  <a:srgbClr val="0070C0"/>
                </a:solidFill>
              </a:rPr>
              <a:t>territory</a:t>
            </a:r>
            <a:r>
              <a:rPr lang="en-US" sz="2000" dirty="0" smtClean="0">
                <a:solidFill>
                  <a:srgbClr val="0070C0"/>
                </a:solidFill>
              </a:rPr>
              <a:t> </a:t>
            </a:r>
            <a:r>
              <a:rPr lang="en-US" sz="2000" dirty="0">
                <a:solidFill>
                  <a:srgbClr val="0070C0"/>
                </a:solidFill>
              </a:rPr>
              <a:t>of the Republic of Croatia.</a:t>
            </a:r>
            <a:endParaRPr lang="pl-PL" sz="2000" dirty="0" smtClean="0">
              <a:solidFill>
                <a:srgbClr val="0070C0"/>
              </a:solidFill>
            </a:endParaRPr>
          </a:p>
          <a:p>
            <a:pPr lvl="1">
              <a:spcBef>
                <a:spcPct val="20000"/>
              </a:spcBef>
            </a:pPr>
            <a:r>
              <a:rPr lang="pl-PL" sz="2000" dirty="0" smtClean="0">
                <a:solidFill>
                  <a:srgbClr val="0070C0"/>
                </a:solidFill>
                <a:hlinkClick r:id="rId5"/>
              </a:rPr>
              <a:t>http</a:t>
            </a:r>
            <a:r>
              <a:rPr lang="pl-PL" sz="2000" dirty="0">
                <a:solidFill>
                  <a:srgbClr val="0070C0"/>
                </a:solidFill>
                <a:hlinkClick r:id="rId5"/>
              </a:rPr>
              <a:t>://iszz.azo.hr/iskzl/index.html</a:t>
            </a:r>
            <a:r>
              <a:rPr lang="pl-PL" sz="2000" dirty="0">
                <a:solidFill>
                  <a:srgbClr val="0070C0"/>
                </a:solidFill>
              </a:rPr>
              <a:t> </a:t>
            </a: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93024629"/>
      </p:ext>
    </p:extLst>
  </p:cSld>
  <p:clrMapOvr>
    <a:masterClrMapping/>
  </p:clrMapOvr>
  <p:transition spd="med">
    <p:fade thruBlk="1"/>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038687"/>
            <a:ext cx="8362950" cy="5295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hr-HR" sz="2000" b="1" dirty="0" err="1" smtClean="0">
                <a:solidFill>
                  <a:srgbClr val="0070C0"/>
                </a:solidFill>
              </a:rPr>
              <a:t>Exceedance</a:t>
            </a:r>
            <a:r>
              <a:rPr lang="hr-HR" sz="2000" b="1" dirty="0" smtClean="0">
                <a:solidFill>
                  <a:srgbClr val="0070C0"/>
                </a:solidFill>
              </a:rPr>
              <a:t> </a:t>
            </a:r>
            <a:r>
              <a:rPr lang="en-US" sz="2000" b="1" dirty="0" smtClean="0">
                <a:solidFill>
                  <a:srgbClr val="0070C0"/>
                </a:solidFill>
              </a:rPr>
              <a:t>of </a:t>
            </a:r>
            <a:r>
              <a:rPr lang="en-US" sz="2000" b="1" dirty="0">
                <a:solidFill>
                  <a:srgbClr val="0070C0"/>
                </a:solidFill>
              </a:rPr>
              <a:t>limit and target values from measurement sites for </a:t>
            </a:r>
            <a:r>
              <a:rPr lang="hr-HR" sz="2000" b="1" dirty="0" err="1" smtClean="0">
                <a:solidFill>
                  <a:srgbClr val="0070C0"/>
                </a:solidFill>
              </a:rPr>
              <a:t>pollution</a:t>
            </a:r>
            <a:r>
              <a:rPr lang="hr-HR" sz="2000" b="1" dirty="0" smtClean="0">
                <a:solidFill>
                  <a:srgbClr val="0070C0"/>
                </a:solidFill>
              </a:rPr>
              <a:t> </a:t>
            </a:r>
            <a:r>
              <a:rPr lang="hr-HR" sz="2000" b="1" dirty="0" err="1" smtClean="0">
                <a:solidFill>
                  <a:srgbClr val="0070C0"/>
                </a:solidFill>
              </a:rPr>
              <a:t>assessment</a:t>
            </a:r>
            <a:r>
              <a:rPr lang="hr-HR" sz="2000" b="1" dirty="0" smtClean="0">
                <a:solidFill>
                  <a:srgbClr val="0070C0"/>
                </a:solidFill>
              </a:rPr>
              <a:t> </a:t>
            </a:r>
            <a:r>
              <a:rPr lang="hr-HR" sz="2000" b="1" dirty="0" err="1" smtClean="0">
                <a:solidFill>
                  <a:srgbClr val="0070C0"/>
                </a:solidFill>
              </a:rPr>
              <a:t>of</a:t>
            </a:r>
            <a:r>
              <a:rPr lang="hr-HR" sz="2000" b="1" dirty="0" smtClean="0">
                <a:solidFill>
                  <a:srgbClr val="0070C0"/>
                </a:solidFill>
              </a:rPr>
              <a:t> </a:t>
            </a:r>
            <a:r>
              <a:rPr lang="hr-HR" sz="2000" b="1" dirty="0" err="1" smtClean="0">
                <a:solidFill>
                  <a:srgbClr val="0070C0"/>
                </a:solidFill>
              </a:rPr>
              <a:t>zones</a:t>
            </a:r>
            <a:r>
              <a:rPr lang="en-US" sz="2000" b="1" dirty="0" smtClean="0">
                <a:solidFill>
                  <a:srgbClr val="0070C0"/>
                </a:solidFill>
              </a:rPr>
              <a:t> </a:t>
            </a:r>
            <a:r>
              <a:rPr lang="en-US" sz="2000" b="1" dirty="0">
                <a:solidFill>
                  <a:srgbClr val="0070C0"/>
                </a:solidFill>
              </a:rPr>
              <a:t>and </a:t>
            </a:r>
            <a:r>
              <a:rPr lang="en-US" sz="2000" b="1" dirty="0" smtClean="0">
                <a:solidFill>
                  <a:srgbClr val="0070C0"/>
                </a:solidFill>
              </a:rPr>
              <a:t>agglomeration</a:t>
            </a:r>
            <a:r>
              <a:rPr lang="hr-HR" sz="2000" b="1" dirty="0" smtClean="0">
                <a:solidFill>
                  <a:srgbClr val="0070C0"/>
                </a:solidFill>
              </a:rPr>
              <a:t>s</a:t>
            </a:r>
            <a:endParaRPr lang="hr-HR" sz="2000" b="1" dirty="0">
              <a:solidFill>
                <a:srgbClr val="0070C0"/>
              </a:solidFill>
            </a:endParaRPr>
          </a:p>
          <a:p>
            <a:pPr lvl="1">
              <a:spcBef>
                <a:spcPct val="20000"/>
              </a:spcBef>
            </a:pPr>
            <a:r>
              <a:rPr lang="en-US" sz="2000" b="1" dirty="0" smtClean="0">
                <a:solidFill>
                  <a:srgbClr val="0070C0"/>
                </a:solidFill>
              </a:rPr>
              <a:t> </a:t>
            </a:r>
            <a:r>
              <a:rPr lang="en-US" sz="2000" b="1" dirty="0">
                <a:solidFill>
                  <a:srgbClr val="0070C0"/>
                </a:solidFill>
              </a:rPr>
              <a:t>in </a:t>
            </a:r>
            <a:r>
              <a:rPr lang="en-US" sz="2000" b="1" dirty="0" smtClean="0">
                <a:solidFill>
                  <a:srgbClr val="0070C0"/>
                </a:solidFill>
              </a:rPr>
              <a:t>2015</a:t>
            </a:r>
            <a:endParaRPr lang="pl-PL" sz="2000" b="1"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0" name="Picture 9"/>
          <p:cNvPicPr/>
          <p:nvPr/>
        </p:nvPicPr>
        <p:blipFill>
          <a:blip r:embed="rId4">
            <a:extLst>
              <a:ext uri="{28A0092B-C50C-407E-A947-70E740481C1C}">
                <a14:useLocalDpi xmlns:a14="http://schemas.microsoft.com/office/drawing/2010/main" val="0"/>
              </a:ext>
            </a:extLst>
          </a:blip>
          <a:srcRect/>
          <a:stretch>
            <a:fillRect/>
          </a:stretch>
        </p:blipFill>
        <p:spPr bwMode="auto">
          <a:xfrm>
            <a:off x="968329" y="2315369"/>
            <a:ext cx="6852898" cy="3860915"/>
          </a:xfrm>
          <a:prstGeom prst="rect">
            <a:avLst/>
          </a:prstGeom>
          <a:noFill/>
          <a:ln>
            <a:noFill/>
          </a:ln>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555589240"/>
      </p:ext>
    </p:extLst>
  </p:cSld>
  <p:clrMapOvr>
    <a:masterClrMapping/>
  </p:clrMapOvr>
  <p:transition spd="med">
    <p:fade thruBlk="1"/>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77553" y="1323386"/>
            <a:ext cx="8664837" cy="481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Exceedance of limit values and target values in 2015 in agglomerations</a:t>
            </a:r>
          </a:p>
          <a:p>
            <a:pPr lvl="1">
              <a:spcBef>
                <a:spcPct val="20000"/>
              </a:spcBef>
            </a:pPr>
            <a:r>
              <a:rPr lang="en-US" sz="2000" b="1" u="sng" dirty="0">
                <a:solidFill>
                  <a:srgbClr val="0070C0"/>
                </a:solidFill>
              </a:rPr>
              <a:t>In </a:t>
            </a:r>
            <a:r>
              <a:rPr lang="hr-HR" sz="2000" b="1" u="sng" dirty="0" smtClean="0">
                <a:solidFill>
                  <a:srgbClr val="0070C0"/>
                </a:solidFill>
              </a:rPr>
              <a:t>Zagreb </a:t>
            </a:r>
            <a:r>
              <a:rPr lang="en-US" sz="2000" b="1" u="sng" dirty="0" smtClean="0">
                <a:solidFill>
                  <a:srgbClr val="0070C0"/>
                </a:solidFill>
              </a:rPr>
              <a:t>agglomeration, </a:t>
            </a:r>
            <a:r>
              <a:rPr lang="en-US" sz="2000" dirty="0">
                <a:solidFill>
                  <a:srgbClr val="0070C0"/>
                </a:solidFill>
              </a:rPr>
              <a:t>the mean annual </a:t>
            </a:r>
            <a:r>
              <a:rPr lang="pl-PL" sz="2000" b="1" dirty="0">
                <a:solidFill>
                  <a:srgbClr val="0070C0"/>
                </a:solidFill>
              </a:rPr>
              <a:t>NO</a:t>
            </a:r>
            <a:r>
              <a:rPr lang="pl-PL" sz="2000" b="1" baseline="-25000" dirty="0">
                <a:solidFill>
                  <a:srgbClr val="0070C0"/>
                </a:solidFill>
              </a:rPr>
              <a:t>2</a:t>
            </a:r>
            <a:r>
              <a:rPr lang="en-US" sz="2000" dirty="0" smtClean="0">
                <a:solidFill>
                  <a:srgbClr val="0070C0"/>
                </a:solidFill>
              </a:rPr>
              <a:t> </a:t>
            </a:r>
            <a:r>
              <a:rPr lang="en-US" sz="2000" dirty="0">
                <a:solidFill>
                  <a:srgbClr val="0070C0"/>
                </a:solidFill>
              </a:rPr>
              <a:t>value exceeded the limit value on one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 (Zagreb-1). 24-hour concentrations of </a:t>
            </a:r>
            <a:r>
              <a:rPr lang="pl-PL" sz="2000" b="1" dirty="0">
                <a:solidFill>
                  <a:srgbClr val="0070C0"/>
                </a:solidFill>
              </a:rPr>
              <a:t>PM</a:t>
            </a:r>
            <a:r>
              <a:rPr lang="pl-PL" sz="2000" b="1" baseline="-25000" dirty="0">
                <a:solidFill>
                  <a:srgbClr val="0070C0"/>
                </a:solidFill>
              </a:rPr>
              <a:t>10</a:t>
            </a:r>
            <a:r>
              <a:rPr lang="en-US" sz="2000" dirty="0" smtClean="0">
                <a:solidFill>
                  <a:srgbClr val="0070C0"/>
                </a:solidFill>
              </a:rPr>
              <a:t> </a:t>
            </a:r>
            <a:r>
              <a:rPr lang="en-US" sz="2000" dirty="0">
                <a:solidFill>
                  <a:srgbClr val="0070C0"/>
                </a:solidFill>
              </a:rPr>
              <a:t>exceeded the limit value at two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stations (Zagreb-1, 47 days and Zagreb-3, 70 days). The mean annual value of </a:t>
            </a:r>
            <a:r>
              <a:rPr lang="pl-PL" sz="2000" b="1" dirty="0">
                <a:solidFill>
                  <a:srgbClr val="0070C0"/>
                </a:solidFill>
              </a:rPr>
              <a:t>BaP u PM</a:t>
            </a:r>
            <a:r>
              <a:rPr lang="pl-PL" sz="2000" b="1" baseline="-25000" dirty="0">
                <a:solidFill>
                  <a:srgbClr val="0070C0"/>
                </a:solidFill>
              </a:rPr>
              <a:t>10</a:t>
            </a:r>
            <a:r>
              <a:rPr lang="pl-PL" sz="2000" dirty="0">
                <a:solidFill>
                  <a:srgbClr val="0070C0"/>
                </a:solidFill>
              </a:rPr>
              <a:t> </a:t>
            </a:r>
            <a:r>
              <a:rPr lang="en-US" sz="2000" dirty="0" smtClean="0">
                <a:solidFill>
                  <a:srgbClr val="0070C0"/>
                </a:solidFill>
              </a:rPr>
              <a:t>exceeded </a:t>
            </a:r>
            <a:r>
              <a:rPr lang="en-US" sz="2000" dirty="0">
                <a:solidFill>
                  <a:srgbClr val="0070C0"/>
                </a:solidFill>
              </a:rPr>
              <a:t>the limit value on two </a:t>
            </a:r>
            <a:r>
              <a:rPr lang="hr-HR" sz="2000" dirty="0" smtClean="0">
                <a:solidFill>
                  <a:srgbClr val="0070C0"/>
                </a:solidFill>
              </a:rPr>
              <a:t>monitoring s</a:t>
            </a:r>
            <a:r>
              <a:rPr lang="en-US" sz="2000" dirty="0" err="1" smtClean="0">
                <a:solidFill>
                  <a:srgbClr val="0070C0"/>
                </a:solidFill>
              </a:rPr>
              <a:t>tations</a:t>
            </a:r>
            <a:r>
              <a:rPr lang="en-US" sz="2000" dirty="0" smtClean="0">
                <a:solidFill>
                  <a:srgbClr val="0070C0"/>
                </a:solidFill>
              </a:rPr>
              <a:t> </a:t>
            </a:r>
            <a:r>
              <a:rPr lang="en-US" sz="2000" dirty="0">
                <a:solidFill>
                  <a:srgbClr val="0070C0"/>
                </a:solidFill>
              </a:rPr>
              <a:t>(Zagreb-1 and Zagreb-3). The maximum daily 8-hour </a:t>
            </a:r>
            <a:r>
              <a:rPr lang="en-US" sz="2000" b="1" dirty="0">
                <a:solidFill>
                  <a:srgbClr val="0070C0"/>
                </a:solidFill>
              </a:rPr>
              <a:t>ozone</a:t>
            </a:r>
            <a:r>
              <a:rPr lang="en-US" sz="2000" dirty="0">
                <a:solidFill>
                  <a:srgbClr val="0070C0"/>
                </a:solidFill>
              </a:rPr>
              <a:t> concentrations exceeded the target value at one </a:t>
            </a:r>
            <a:r>
              <a:rPr lang="hr-HR" sz="2000" dirty="0" smtClean="0">
                <a:solidFill>
                  <a:srgbClr val="0070C0"/>
                </a:solidFill>
              </a:rPr>
              <a:t>monitoring </a:t>
            </a:r>
            <a:r>
              <a:rPr lang="en-US" sz="2000" dirty="0" smtClean="0">
                <a:solidFill>
                  <a:srgbClr val="0070C0"/>
                </a:solidFill>
              </a:rPr>
              <a:t>station </a:t>
            </a:r>
            <a:r>
              <a:rPr lang="en-US" sz="2000" dirty="0">
                <a:solidFill>
                  <a:srgbClr val="0070C0"/>
                </a:solidFill>
              </a:rPr>
              <a:t>(Zagreb-3, 28 days</a:t>
            </a:r>
            <a:r>
              <a:rPr lang="en-US" sz="2000" dirty="0" smtClean="0">
                <a:solidFill>
                  <a:srgbClr val="0070C0"/>
                </a:solidFill>
              </a:rPr>
              <a:t>).</a:t>
            </a:r>
            <a:endParaRPr lang="hr-HR" sz="2000" dirty="0" smtClean="0">
              <a:solidFill>
                <a:srgbClr val="0070C0"/>
              </a:solidFill>
            </a:endParaRPr>
          </a:p>
          <a:p>
            <a:pPr lvl="1">
              <a:spcBef>
                <a:spcPct val="20000"/>
              </a:spcBef>
            </a:pPr>
            <a:r>
              <a:rPr lang="en-US" sz="2000" b="1" u="sng" dirty="0">
                <a:solidFill>
                  <a:srgbClr val="0070C0"/>
                </a:solidFill>
              </a:rPr>
              <a:t>In </a:t>
            </a:r>
            <a:r>
              <a:rPr lang="hr-HR" sz="2000" b="1" u="sng" dirty="0" smtClean="0">
                <a:solidFill>
                  <a:srgbClr val="0070C0"/>
                </a:solidFill>
              </a:rPr>
              <a:t>Osijek</a:t>
            </a:r>
            <a:r>
              <a:rPr lang="en-US" sz="2000" b="1" u="sng" dirty="0" smtClean="0">
                <a:solidFill>
                  <a:srgbClr val="0070C0"/>
                </a:solidFill>
              </a:rPr>
              <a:t> agglomeration</a:t>
            </a:r>
            <a:r>
              <a:rPr lang="en-US" sz="2000" dirty="0" smtClean="0">
                <a:solidFill>
                  <a:srgbClr val="0070C0"/>
                </a:solidFill>
              </a:rPr>
              <a:t>, </a:t>
            </a:r>
            <a:r>
              <a:rPr lang="en-US" sz="2000" dirty="0">
                <a:solidFill>
                  <a:srgbClr val="0070C0"/>
                </a:solidFill>
              </a:rPr>
              <a:t>the 24-hour </a:t>
            </a:r>
            <a:r>
              <a:rPr lang="pl-PL" sz="2000" b="1" dirty="0">
                <a:solidFill>
                  <a:srgbClr val="0070C0"/>
                </a:solidFill>
              </a:rPr>
              <a:t>PM</a:t>
            </a:r>
            <a:r>
              <a:rPr lang="pl-PL" sz="2000" b="1" baseline="-25000" dirty="0">
                <a:solidFill>
                  <a:srgbClr val="0070C0"/>
                </a:solidFill>
              </a:rPr>
              <a:t>10</a:t>
            </a:r>
            <a:r>
              <a:rPr lang="en-US" sz="2000" dirty="0" smtClean="0">
                <a:solidFill>
                  <a:srgbClr val="0070C0"/>
                </a:solidFill>
              </a:rPr>
              <a:t> concentration</a:t>
            </a:r>
            <a:r>
              <a:rPr lang="hr-HR" sz="2000" dirty="0" smtClean="0">
                <a:solidFill>
                  <a:srgbClr val="0070C0"/>
                </a:solidFill>
              </a:rPr>
              <a:t>s</a:t>
            </a:r>
            <a:r>
              <a:rPr lang="en-US" sz="2000" dirty="0" smtClean="0">
                <a:solidFill>
                  <a:srgbClr val="0070C0"/>
                </a:solidFill>
              </a:rPr>
              <a:t> </a:t>
            </a:r>
            <a:r>
              <a:rPr lang="en-US" sz="2000" dirty="0">
                <a:solidFill>
                  <a:srgbClr val="0070C0"/>
                </a:solidFill>
              </a:rPr>
              <a:t>exceeded the limit value at one </a:t>
            </a:r>
            <a:r>
              <a:rPr lang="en-US" sz="2000" dirty="0" smtClean="0">
                <a:solidFill>
                  <a:srgbClr val="0070C0"/>
                </a:solidFill>
              </a:rPr>
              <a:t>m</a:t>
            </a:r>
            <a:r>
              <a:rPr lang="hr-HR" sz="2000" dirty="0" err="1" smtClean="0">
                <a:solidFill>
                  <a:srgbClr val="0070C0"/>
                </a:solidFill>
              </a:rPr>
              <a:t>onitoring</a:t>
            </a:r>
            <a:r>
              <a:rPr lang="en-US" sz="2000" dirty="0" smtClean="0">
                <a:solidFill>
                  <a:srgbClr val="0070C0"/>
                </a:solidFill>
              </a:rPr>
              <a:t> </a:t>
            </a:r>
            <a:r>
              <a:rPr lang="en-US" sz="2000" dirty="0">
                <a:solidFill>
                  <a:srgbClr val="0070C0"/>
                </a:solidFill>
              </a:rPr>
              <a:t>station (Osijek-1, 60 days</a:t>
            </a:r>
            <a:r>
              <a:rPr lang="en-US" sz="2000" dirty="0" smtClean="0">
                <a:solidFill>
                  <a:srgbClr val="0070C0"/>
                </a:solidFill>
              </a:rPr>
              <a:t>).</a:t>
            </a:r>
            <a:endParaRPr lang="hr-HR" sz="2000" dirty="0" smtClean="0">
              <a:solidFill>
                <a:srgbClr val="0070C0"/>
              </a:solidFill>
            </a:endParaRPr>
          </a:p>
          <a:p>
            <a:pPr lvl="1">
              <a:spcBef>
                <a:spcPct val="20000"/>
              </a:spcBef>
            </a:pPr>
            <a:r>
              <a:rPr lang="en-US" sz="2000" dirty="0">
                <a:solidFill>
                  <a:srgbClr val="0070C0"/>
                </a:solidFill>
              </a:rPr>
              <a:t>In </a:t>
            </a:r>
            <a:r>
              <a:rPr lang="hr-HR" sz="2000" b="1" u="sng" dirty="0" smtClean="0">
                <a:solidFill>
                  <a:srgbClr val="0070C0"/>
                </a:solidFill>
              </a:rPr>
              <a:t>Rijeka </a:t>
            </a:r>
            <a:r>
              <a:rPr lang="en-US" sz="2000" b="1" u="sng" dirty="0" smtClean="0">
                <a:solidFill>
                  <a:srgbClr val="0070C0"/>
                </a:solidFill>
              </a:rPr>
              <a:t>agglomeration</a:t>
            </a:r>
            <a:r>
              <a:rPr lang="en-US" sz="2000" dirty="0" smtClean="0">
                <a:solidFill>
                  <a:srgbClr val="0070C0"/>
                </a:solidFill>
              </a:rPr>
              <a:t>, </a:t>
            </a:r>
            <a:r>
              <a:rPr lang="en-US" sz="2000" dirty="0">
                <a:solidFill>
                  <a:srgbClr val="0070C0"/>
                </a:solidFill>
              </a:rPr>
              <a:t>the maximum daily 8-hour </a:t>
            </a:r>
            <a:r>
              <a:rPr lang="en-US" sz="2000" b="1" dirty="0">
                <a:solidFill>
                  <a:srgbClr val="0070C0"/>
                </a:solidFill>
              </a:rPr>
              <a:t>ozone</a:t>
            </a:r>
            <a:r>
              <a:rPr lang="en-US" sz="2000" dirty="0">
                <a:solidFill>
                  <a:srgbClr val="0070C0"/>
                </a:solidFill>
              </a:rPr>
              <a:t> </a:t>
            </a:r>
            <a:r>
              <a:rPr lang="en-US" sz="2000" dirty="0" smtClean="0">
                <a:solidFill>
                  <a:srgbClr val="0070C0"/>
                </a:solidFill>
              </a:rPr>
              <a:t>concentration</a:t>
            </a:r>
            <a:r>
              <a:rPr lang="hr-HR" sz="2000" dirty="0" smtClean="0">
                <a:solidFill>
                  <a:srgbClr val="0070C0"/>
                </a:solidFill>
              </a:rPr>
              <a:t>s</a:t>
            </a:r>
            <a:r>
              <a:rPr lang="en-US" sz="2000" dirty="0" smtClean="0">
                <a:solidFill>
                  <a:srgbClr val="0070C0"/>
                </a:solidFill>
              </a:rPr>
              <a:t> </a:t>
            </a:r>
            <a:r>
              <a:rPr lang="en-US" sz="2000" dirty="0">
                <a:solidFill>
                  <a:srgbClr val="0070C0"/>
                </a:solidFill>
              </a:rPr>
              <a:t>exceeded the target value at one </a:t>
            </a:r>
            <a:r>
              <a:rPr lang="en-US" sz="2000" dirty="0" smtClean="0">
                <a:solidFill>
                  <a:srgbClr val="0070C0"/>
                </a:solidFill>
              </a:rPr>
              <a:t>m</a:t>
            </a:r>
            <a:r>
              <a:rPr lang="hr-HR" sz="2000" dirty="0" err="1" smtClean="0">
                <a:solidFill>
                  <a:srgbClr val="0070C0"/>
                </a:solidFill>
              </a:rPr>
              <a:t>onitoring</a:t>
            </a:r>
            <a:r>
              <a:rPr lang="en-US" sz="2000" dirty="0" smtClean="0">
                <a:solidFill>
                  <a:srgbClr val="0070C0"/>
                </a:solidFill>
              </a:rPr>
              <a:t> </a:t>
            </a:r>
            <a:r>
              <a:rPr lang="en-US" sz="2000" dirty="0">
                <a:solidFill>
                  <a:srgbClr val="0070C0"/>
                </a:solidFill>
              </a:rPr>
              <a:t>station (Rijeka-2, 33 days).</a:t>
            </a:r>
            <a:endParaRPr lang="hr-HR" sz="2000" dirty="0" smtClean="0">
              <a:solidFill>
                <a:srgbClr val="0070C0"/>
              </a:solidFill>
            </a:endParaRPr>
          </a:p>
          <a:p>
            <a:pPr lvl="1">
              <a:spcBef>
                <a:spcPct val="20000"/>
              </a:spcBef>
            </a:pPr>
            <a:endParaRPr lang="pl-PL" sz="2000" b="1" dirty="0">
              <a:solidFill>
                <a:srgbClr val="0070C0"/>
              </a:solidFill>
            </a:endParaRPr>
          </a:p>
          <a:p>
            <a:pPr lvl="1">
              <a:spcBef>
                <a:spcPct val="20000"/>
              </a:spcBef>
            </a:pPr>
            <a:endParaRPr lang="pl-PL"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805196880"/>
      </p:ext>
    </p:extLst>
  </p:cSld>
  <p:clrMapOvr>
    <a:masterClrMapping/>
  </p:clrMapOvr>
  <p:transition spd="med">
    <p:fade thruBlk="1"/>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77553" y="1362234"/>
            <a:ext cx="8664837" cy="481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a:solidFill>
                  <a:srgbClr val="1F497D"/>
                </a:solidFill>
              </a:rPr>
              <a:t>Exceedance of limit values and target values in 2015 in </a:t>
            </a:r>
            <a:r>
              <a:rPr lang="pl-PL" sz="2400" b="1" dirty="0" smtClean="0">
                <a:solidFill>
                  <a:srgbClr val="1F497D"/>
                </a:solidFill>
              </a:rPr>
              <a:t>zones</a:t>
            </a:r>
          </a:p>
          <a:p>
            <a:pPr lvl="1">
              <a:spcBef>
                <a:spcPct val="20000"/>
              </a:spcBef>
            </a:pPr>
            <a:r>
              <a:rPr lang="en-US" sz="2000" b="1" u="sng" dirty="0">
                <a:solidFill>
                  <a:srgbClr val="0070C0"/>
                </a:solidFill>
              </a:rPr>
              <a:t>In continental </a:t>
            </a:r>
            <a:r>
              <a:rPr lang="en-US" sz="2000" b="1" u="sng" dirty="0" smtClean="0">
                <a:solidFill>
                  <a:srgbClr val="0070C0"/>
                </a:solidFill>
              </a:rPr>
              <a:t>Croatia</a:t>
            </a:r>
            <a:r>
              <a:rPr lang="hr-HR" sz="2000" b="1" u="sng" dirty="0" smtClean="0">
                <a:solidFill>
                  <a:srgbClr val="0070C0"/>
                </a:solidFill>
              </a:rPr>
              <a:t> zone</a:t>
            </a:r>
            <a:r>
              <a:rPr lang="en-US" sz="2000" b="1" u="sng" dirty="0" smtClean="0">
                <a:solidFill>
                  <a:srgbClr val="0070C0"/>
                </a:solidFill>
              </a:rPr>
              <a:t>, </a:t>
            </a:r>
            <a:r>
              <a:rPr lang="en-US" sz="2000" dirty="0">
                <a:solidFill>
                  <a:srgbClr val="0070C0"/>
                </a:solidFill>
              </a:rPr>
              <a:t>the maximum daily 8-hour </a:t>
            </a:r>
            <a:r>
              <a:rPr lang="en-US" sz="2000" b="1" dirty="0">
                <a:solidFill>
                  <a:srgbClr val="0070C0"/>
                </a:solidFill>
              </a:rPr>
              <a:t>ozone</a:t>
            </a:r>
            <a:r>
              <a:rPr lang="en-US" sz="2000" dirty="0">
                <a:solidFill>
                  <a:srgbClr val="0070C0"/>
                </a:solidFill>
              </a:rPr>
              <a:t> concentrations exceeded the target value at one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 (</a:t>
            </a:r>
            <a:r>
              <a:rPr lang="en-US" sz="2000" dirty="0" err="1">
                <a:solidFill>
                  <a:srgbClr val="0070C0"/>
                </a:solidFill>
              </a:rPr>
              <a:t>Desinić</a:t>
            </a:r>
            <a:r>
              <a:rPr lang="en-US" sz="2000" dirty="0">
                <a:solidFill>
                  <a:srgbClr val="0070C0"/>
                </a:solidFill>
              </a:rPr>
              <a:t>, 39 days</a:t>
            </a:r>
            <a:r>
              <a:rPr lang="en-US" sz="2000" dirty="0" smtClean="0">
                <a:solidFill>
                  <a:srgbClr val="0070C0"/>
                </a:solidFill>
              </a:rPr>
              <a:t>)</a:t>
            </a:r>
            <a:r>
              <a:rPr lang="pl-PL" sz="2000" dirty="0" smtClean="0">
                <a:solidFill>
                  <a:srgbClr val="0070C0"/>
                </a:solidFill>
              </a:rPr>
              <a:t>.</a:t>
            </a:r>
          </a:p>
          <a:p>
            <a:pPr lvl="1">
              <a:spcBef>
                <a:spcPct val="20000"/>
              </a:spcBef>
            </a:pPr>
            <a:r>
              <a:rPr lang="en-US" sz="2000" b="1" u="sng" dirty="0">
                <a:solidFill>
                  <a:srgbClr val="0070C0"/>
                </a:solidFill>
              </a:rPr>
              <a:t>In the Industrial </a:t>
            </a:r>
            <a:r>
              <a:rPr lang="hr-HR" sz="2000" b="1" u="sng" dirty="0">
                <a:solidFill>
                  <a:srgbClr val="0070C0"/>
                </a:solidFill>
              </a:rPr>
              <a:t>z</a:t>
            </a:r>
            <a:r>
              <a:rPr lang="en-US" sz="2000" b="1" u="sng" dirty="0" smtClean="0">
                <a:solidFill>
                  <a:srgbClr val="0070C0"/>
                </a:solidFill>
              </a:rPr>
              <a:t>one</a:t>
            </a:r>
            <a:r>
              <a:rPr lang="hr-HR" sz="2000" b="1" u="sng" dirty="0" smtClean="0">
                <a:solidFill>
                  <a:srgbClr val="0070C0"/>
                </a:solidFill>
              </a:rPr>
              <a:t>,</a:t>
            </a:r>
            <a:r>
              <a:rPr lang="en-US" sz="2000" b="1" dirty="0" smtClean="0">
                <a:solidFill>
                  <a:srgbClr val="0070C0"/>
                </a:solidFill>
              </a:rPr>
              <a:t> </a:t>
            </a:r>
            <a:r>
              <a:rPr lang="en-US" sz="2000" dirty="0" smtClean="0">
                <a:solidFill>
                  <a:srgbClr val="0070C0"/>
                </a:solidFill>
              </a:rPr>
              <a:t>24-hour </a:t>
            </a:r>
            <a:r>
              <a:rPr lang="pl-PL" sz="2000" b="1" dirty="0" smtClean="0">
                <a:solidFill>
                  <a:srgbClr val="0070C0"/>
                </a:solidFill>
              </a:rPr>
              <a:t>PM</a:t>
            </a:r>
            <a:r>
              <a:rPr lang="pl-PL" sz="2000" b="1" baseline="-25000" dirty="0" smtClean="0">
                <a:solidFill>
                  <a:srgbClr val="0070C0"/>
                </a:solidFill>
              </a:rPr>
              <a:t>10</a:t>
            </a:r>
            <a:r>
              <a:rPr lang="hr-HR" sz="2000" dirty="0">
                <a:solidFill>
                  <a:srgbClr val="0070C0"/>
                </a:solidFill>
              </a:rPr>
              <a:t> </a:t>
            </a:r>
            <a:r>
              <a:rPr lang="hr-HR" sz="2000" dirty="0" err="1" smtClean="0">
                <a:solidFill>
                  <a:srgbClr val="0070C0"/>
                </a:solidFill>
              </a:rPr>
              <a:t>concentrations</a:t>
            </a:r>
            <a:r>
              <a:rPr lang="hr-HR" sz="2000" dirty="0" smtClean="0">
                <a:solidFill>
                  <a:srgbClr val="0070C0"/>
                </a:solidFill>
              </a:rPr>
              <a:t> </a:t>
            </a:r>
            <a:r>
              <a:rPr lang="hr-HR" sz="2000" dirty="0" err="1" smtClean="0">
                <a:solidFill>
                  <a:srgbClr val="0070C0"/>
                </a:solidFill>
              </a:rPr>
              <a:t>exceeded</a:t>
            </a:r>
            <a:r>
              <a:rPr lang="en-US" sz="2000" dirty="0" smtClean="0">
                <a:solidFill>
                  <a:srgbClr val="0070C0"/>
                </a:solidFill>
              </a:rPr>
              <a:t> </a:t>
            </a:r>
            <a:r>
              <a:rPr lang="en-US" sz="2000" dirty="0">
                <a:solidFill>
                  <a:srgbClr val="0070C0"/>
                </a:solidFill>
              </a:rPr>
              <a:t>the limit value </a:t>
            </a:r>
            <a:r>
              <a:rPr lang="en-US" sz="2000" dirty="0" smtClean="0">
                <a:solidFill>
                  <a:srgbClr val="0070C0"/>
                </a:solidFill>
              </a:rPr>
              <a:t>at </a:t>
            </a:r>
            <a:r>
              <a:rPr lang="en-US" sz="2000" dirty="0">
                <a:solidFill>
                  <a:srgbClr val="0070C0"/>
                </a:solidFill>
              </a:rPr>
              <a:t>two </a:t>
            </a:r>
            <a:r>
              <a:rPr lang="en-US" sz="2000" dirty="0" smtClean="0">
                <a:solidFill>
                  <a:srgbClr val="0070C0"/>
                </a:solidFill>
              </a:rPr>
              <a:t>m</a:t>
            </a:r>
            <a:r>
              <a:rPr lang="hr-HR" sz="2000" dirty="0" err="1" smtClean="0">
                <a:solidFill>
                  <a:srgbClr val="0070C0"/>
                </a:solidFill>
              </a:rPr>
              <a:t>onitoring</a:t>
            </a:r>
            <a:r>
              <a:rPr lang="en-US" sz="2000" dirty="0" smtClean="0">
                <a:solidFill>
                  <a:srgbClr val="0070C0"/>
                </a:solidFill>
              </a:rPr>
              <a:t> </a:t>
            </a:r>
            <a:r>
              <a:rPr lang="en-US" sz="2000" dirty="0">
                <a:solidFill>
                  <a:srgbClr val="0070C0"/>
                </a:solidFill>
              </a:rPr>
              <a:t>stations (Sisak-1, 67 days and Kutina-1, 100 days). The mean annual value of </a:t>
            </a:r>
            <a:r>
              <a:rPr lang="en-US" sz="2000" dirty="0" err="1">
                <a:solidFill>
                  <a:srgbClr val="0070C0"/>
                </a:solidFill>
              </a:rPr>
              <a:t>BaP</a:t>
            </a:r>
            <a:r>
              <a:rPr lang="en-US" sz="2000" dirty="0">
                <a:solidFill>
                  <a:srgbClr val="0070C0"/>
                </a:solidFill>
              </a:rPr>
              <a:t> in </a:t>
            </a:r>
            <a:r>
              <a:rPr lang="pl-PL" sz="2000" b="1" dirty="0">
                <a:solidFill>
                  <a:srgbClr val="0070C0"/>
                </a:solidFill>
              </a:rPr>
              <a:t>PM</a:t>
            </a:r>
            <a:r>
              <a:rPr lang="pl-PL" sz="2000" b="1" baseline="-25000" dirty="0">
                <a:solidFill>
                  <a:srgbClr val="0070C0"/>
                </a:solidFill>
              </a:rPr>
              <a:t>10</a:t>
            </a:r>
            <a:r>
              <a:rPr lang="en-US" sz="2000" dirty="0" smtClean="0">
                <a:solidFill>
                  <a:srgbClr val="0070C0"/>
                </a:solidFill>
              </a:rPr>
              <a:t> </a:t>
            </a:r>
            <a:r>
              <a:rPr lang="en-US" sz="2000" dirty="0">
                <a:solidFill>
                  <a:srgbClr val="0070C0"/>
                </a:solidFill>
              </a:rPr>
              <a:t>and benzene exceeded the limit value </a:t>
            </a:r>
            <a:r>
              <a:rPr lang="hr-HR" sz="2000" dirty="0" smtClean="0">
                <a:solidFill>
                  <a:srgbClr val="0070C0"/>
                </a:solidFill>
              </a:rPr>
              <a:t>at</a:t>
            </a:r>
            <a:r>
              <a:rPr lang="en-US" sz="2000" dirty="0" smtClean="0">
                <a:solidFill>
                  <a:srgbClr val="0070C0"/>
                </a:solidFill>
              </a:rPr>
              <a:t> </a:t>
            </a:r>
            <a:r>
              <a:rPr lang="hr-HR" sz="2000" dirty="0" smtClean="0">
                <a:solidFill>
                  <a:srgbClr val="0070C0"/>
                </a:solidFill>
              </a:rPr>
              <a:t>one monitoring </a:t>
            </a:r>
            <a:r>
              <a:rPr lang="en-US" sz="2000" dirty="0" smtClean="0">
                <a:solidFill>
                  <a:srgbClr val="0070C0"/>
                </a:solidFill>
              </a:rPr>
              <a:t>station </a:t>
            </a:r>
            <a:r>
              <a:rPr lang="en-US" sz="2000" dirty="0">
                <a:solidFill>
                  <a:srgbClr val="0070C0"/>
                </a:solidFill>
              </a:rPr>
              <a:t>(Sisak-1). The mean annual </a:t>
            </a:r>
            <a:r>
              <a:rPr lang="pl-PL" sz="2000" b="1" dirty="0">
                <a:solidFill>
                  <a:srgbClr val="0070C0"/>
                </a:solidFill>
              </a:rPr>
              <a:t>PM</a:t>
            </a:r>
            <a:r>
              <a:rPr lang="pl-PL" sz="2000" b="1" baseline="-25000" dirty="0">
                <a:solidFill>
                  <a:srgbClr val="0070C0"/>
                </a:solidFill>
              </a:rPr>
              <a:t>2,5</a:t>
            </a:r>
            <a:r>
              <a:rPr lang="en-US" sz="2000" dirty="0" smtClean="0">
                <a:solidFill>
                  <a:srgbClr val="0070C0"/>
                </a:solidFill>
              </a:rPr>
              <a:t> </a:t>
            </a:r>
            <a:r>
              <a:rPr lang="en-US" sz="2000" dirty="0">
                <a:solidFill>
                  <a:srgbClr val="0070C0"/>
                </a:solidFill>
              </a:rPr>
              <a:t>value exceeded the limit value at one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 (</a:t>
            </a:r>
            <a:r>
              <a:rPr lang="en-US" sz="2000" dirty="0" err="1">
                <a:solidFill>
                  <a:srgbClr val="0070C0"/>
                </a:solidFill>
              </a:rPr>
              <a:t>Slavonski</a:t>
            </a:r>
            <a:r>
              <a:rPr lang="en-US" sz="2000" dirty="0">
                <a:solidFill>
                  <a:srgbClr val="0070C0"/>
                </a:solidFill>
              </a:rPr>
              <a:t> Brod-1</a:t>
            </a:r>
            <a:r>
              <a:rPr lang="en-US" sz="2000" dirty="0" smtClean="0">
                <a:solidFill>
                  <a:srgbClr val="0070C0"/>
                </a:solidFill>
              </a:rPr>
              <a:t>).</a:t>
            </a:r>
            <a:endParaRPr lang="hr-HR" sz="2000" dirty="0" smtClean="0">
              <a:solidFill>
                <a:srgbClr val="0070C0"/>
              </a:solidFill>
            </a:endParaRPr>
          </a:p>
          <a:p>
            <a:pPr lvl="1">
              <a:spcBef>
                <a:spcPct val="20000"/>
              </a:spcBef>
            </a:pPr>
            <a:r>
              <a:rPr lang="en-US" sz="2000" b="1" u="sng" dirty="0" smtClean="0">
                <a:solidFill>
                  <a:srgbClr val="0070C0"/>
                </a:solidFill>
              </a:rPr>
              <a:t>In</a:t>
            </a:r>
            <a:r>
              <a:rPr lang="hr-HR" sz="2000" b="1" u="sng" dirty="0" smtClean="0">
                <a:solidFill>
                  <a:srgbClr val="0070C0"/>
                </a:solidFill>
              </a:rPr>
              <a:t> </a:t>
            </a:r>
            <a:r>
              <a:rPr lang="en-US" sz="2000" b="1" u="sng" dirty="0" err="1" smtClean="0">
                <a:solidFill>
                  <a:srgbClr val="0070C0"/>
                </a:solidFill>
              </a:rPr>
              <a:t>Lika</a:t>
            </a:r>
            <a:r>
              <a:rPr lang="en-US" sz="2000" b="1" u="sng" dirty="0">
                <a:solidFill>
                  <a:srgbClr val="0070C0"/>
                </a:solidFill>
              </a:rPr>
              <a:t>, Gorski </a:t>
            </a:r>
            <a:r>
              <a:rPr lang="en-US" sz="2000" b="1" u="sng" dirty="0" err="1">
                <a:solidFill>
                  <a:srgbClr val="0070C0"/>
                </a:solidFill>
              </a:rPr>
              <a:t>Kotar</a:t>
            </a:r>
            <a:r>
              <a:rPr lang="en-US" sz="2000" b="1" u="sng" dirty="0">
                <a:solidFill>
                  <a:srgbClr val="0070C0"/>
                </a:solidFill>
              </a:rPr>
              <a:t> and </a:t>
            </a:r>
            <a:r>
              <a:rPr lang="en-US" sz="2000" b="1" u="sng" dirty="0" err="1">
                <a:solidFill>
                  <a:srgbClr val="0070C0"/>
                </a:solidFill>
              </a:rPr>
              <a:t>Primorje</a:t>
            </a:r>
            <a:r>
              <a:rPr lang="en-US" sz="2000" b="1" u="sng" dirty="0">
                <a:solidFill>
                  <a:srgbClr val="0070C0"/>
                </a:solidFill>
              </a:rPr>
              <a:t> </a:t>
            </a:r>
            <a:r>
              <a:rPr lang="hr-HR" sz="2000" b="1" u="sng" dirty="0" smtClean="0">
                <a:solidFill>
                  <a:srgbClr val="0070C0"/>
                </a:solidFill>
              </a:rPr>
              <a:t>zone</a:t>
            </a:r>
            <a:r>
              <a:rPr lang="en-US" sz="2000" dirty="0" smtClean="0">
                <a:solidFill>
                  <a:srgbClr val="0070C0"/>
                </a:solidFill>
              </a:rPr>
              <a:t>, </a:t>
            </a:r>
            <a:r>
              <a:rPr lang="en-US" sz="2000" dirty="0">
                <a:solidFill>
                  <a:srgbClr val="0070C0"/>
                </a:solidFill>
              </a:rPr>
              <a:t>maximum daily 8-hour ozone </a:t>
            </a:r>
            <a:r>
              <a:rPr lang="en-US" sz="2000" dirty="0" smtClean="0">
                <a:solidFill>
                  <a:srgbClr val="0070C0"/>
                </a:solidFill>
              </a:rPr>
              <a:t>concentration</a:t>
            </a:r>
            <a:r>
              <a:rPr lang="hr-HR" sz="2000" dirty="0" smtClean="0">
                <a:solidFill>
                  <a:srgbClr val="0070C0"/>
                </a:solidFill>
              </a:rPr>
              <a:t>s</a:t>
            </a:r>
            <a:r>
              <a:rPr lang="en-US" sz="2000" dirty="0" smtClean="0">
                <a:solidFill>
                  <a:srgbClr val="0070C0"/>
                </a:solidFill>
              </a:rPr>
              <a:t> </a:t>
            </a:r>
            <a:r>
              <a:rPr lang="en-US" sz="2000" dirty="0">
                <a:solidFill>
                  <a:srgbClr val="0070C0"/>
                </a:solidFill>
              </a:rPr>
              <a:t>exceeded the target value at one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 (</a:t>
            </a:r>
            <a:r>
              <a:rPr lang="en-US" sz="2000" dirty="0" err="1">
                <a:solidFill>
                  <a:srgbClr val="0070C0"/>
                </a:solidFill>
              </a:rPr>
              <a:t>Parg</a:t>
            </a:r>
            <a:r>
              <a:rPr lang="en-US" sz="2000" dirty="0">
                <a:solidFill>
                  <a:srgbClr val="0070C0"/>
                </a:solidFill>
              </a:rPr>
              <a:t>, 33 days</a:t>
            </a:r>
            <a:r>
              <a:rPr lang="en-US" sz="2000" dirty="0" smtClean="0">
                <a:solidFill>
                  <a:srgbClr val="0070C0"/>
                </a:solidFill>
              </a:rPr>
              <a:t>).</a:t>
            </a:r>
            <a:endParaRPr lang="pl-PL"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246312320"/>
      </p:ext>
    </p:extLst>
  </p:cSld>
  <p:clrMapOvr>
    <a:masterClrMapping/>
  </p:clrMapOvr>
  <p:transition spd="med">
    <p:fade thruBlk="1"/>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77553" y="1362234"/>
            <a:ext cx="8664837" cy="481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a:solidFill>
                  <a:srgbClr val="1F497D"/>
                </a:solidFill>
              </a:rPr>
              <a:t>Exceedance of limit values and target values in 2015 in zones</a:t>
            </a:r>
          </a:p>
          <a:p>
            <a:pPr lvl="1">
              <a:spcBef>
                <a:spcPct val="20000"/>
              </a:spcBef>
            </a:pPr>
            <a:endParaRPr lang="pl-PL" sz="2000" dirty="0">
              <a:solidFill>
                <a:srgbClr val="0070C0"/>
              </a:solidFill>
            </a:endParaRPr>
          </a:p>
          <a:p>
            <a:pPr lvl="1">
              <a:spcBef>
                <a:spcPct val="20000"/>
              </a:spcBef>
            </a:pPr>
            <a:r>
              <a:rPr lang="en-US" sz="2000" b="1" u="sng" dirty="0">
                <a:solidFill>
                  <a:srgbClr val="0070C0"/>
                </a:solidFill>
              </a:rPr>
              <a:t>In </a:t>
            </a:r>
            <a:r>
              <a:rPr lang="en-US" sz="2000" b="1" u="sng" dirty="0" smtClean="0">
                <a:solidFill>
                  <a:srgbClr val="0070C0"/>
                </a:solidFill>
              </a:rPr>
              <a:t>Istria </a:t>
            </a:r>
            <a:r>
              <a:rPr lang="hr-HR" sz="2000" b="1" u="sng" dirty="0" smtClean="0">
                <a:solidFill>
                  <a:srgbClr val="0070C0"/>
                </a:solidFill>
              </a:rPr>
              <a:t>zone</a:t>
            </a:r>
            <a:r>
              <a:rPr lang="en-US" sz="2000" b="1" u="sng" dirty="0" smtClean="0">
                <a:solidFill>
                  <a:srgbClr val="0070C0"/>
                </a:solidFill>
              </a:rPr>
              <a:t>, </a:t>
            </a:r>
            <a:r>
              <a:rPr lang="en-US" sz="2000" dirty="0">
                <a:solidFill>
                  <a:srgbClr val="0070C0"/>
                </a:solidFill>
              </a:rPr>
              <a:t>the maximum daily 8-hour </a:t>
            </a:r>
            <a:r>
              <a:rPr lang="en-US" sz="2000" b="1" dirty="0">
                <a:solidFill>
                  <a:srgbClr val="0070C0"/>
                </a:solidFill>
              </a:rPr>
              <a:t>ozone </a:t>
            </a:r>
            <a:r>
              <a:rPr lang="en-US" sz="2000" dirty="0" smtClean="0">
                <a:solidFill>
                  <a:srgbClr val="0070C0"/>
                </a:solidFill>
              </a:rPr>
              <a:t>concentration</a:t>
            </a:r>
            <a:r>
              <a:rPr lang="hr-HR" sz="2000" dirty="0" smtClean="0">
                <a:solidFill>
                  <a:srgbClr val="0070C0"/>
                </a:solidFill>
              </a:rPr>
              <a:t>s</a:t>
            </a:r>
            <a:r>
              <a:rPr lang="en-US" sz="2000" dirty="0" smtClean="0">
                <a:solidFill>
                  <a:srgbClr val="0070C0"/>
                </a:solidFill>
              </a:rPr>
              <a:t> </a:t>
            </a:r>
            <a:r>
              <a:rPr lang="en-US" sz="2000" dirty="0">
                <a:solidFill>
                  <a:srgbClr val="0070C0"/>
                </a:solidFill>
              </a:rPr>
              <a:t>exceeded the target value at one </a:t>
            </a:r>
            <a:r>
              <a:rPr lang="en-US" sz="2000" dirty="0" smtClean="0">
                <a:solidFill>
                  <a:srgbClr val="0070C0"/>
                </a:solidFill>
              </a:rPr>
              <a:t>m</a:t>
            </a:r>
            <a:r>
              <a:rPr lang="hr-HR" sz="2000" dirty="0" err="1" smtClean="0">
                <a:solidFill>
                  <a:srgbClr val="0070C0"/>
                </a:solidFill>
              </a:rPr>
              <a:t>onitoring</a:t>
            </a:r>
            <a:r>
              <a:rPr lang="en-US" sz="2000" dirty="0" smtClean="0">
                <a:solidFill>
                  <a:srgbClr val="0070C0"/>
                </a:solidFill>
              </a:rPr>
              <a:t> </a:t>
            </a:r>
            <a:r>
              <a:rPr lang="en-US" sz="2000" dirty="0">
                <a:solidFill>
                  <a:srgbClr val="0070C0"/>
                </a:solidFill>
              </a:rPr>
              <a:t>station (Pula </a:t>
            </a:r>
            <a:r>
              <a:rPr lang="en-US" sz="2000" dirty="0" err="1">
                <a:solidFill>
                  <a:srgbClr val="0070C0"/>
                </a:solidFill>
              </a:rPr>
              <a:t>Fižela</a:t>
            </a:r>
            <a:r>
              <a:rPr lang="en-US" sz="2000" dirty="0">
                <a:solidFill>
                  <a:srgbClr val="0070C0"/>
                </a:solidFill>
              </a:rPr>
              <a:t>, 87 days).</a:t>
            </a:r>
          </a:p>
          <a:p>
            <a:pPr lvl="1">
              <a:spcBef>
                <a:spcPct val="20000"/>
              </a:spcBef>
            </a:pPr>
            <a:r>
              <a:rPr lang="pl-PL" sz="2000" dirty="0" smtClean="0">
                <a:solidFill>
                  <a:srgbClr val="0070C0"/>
                </a:solidFill>
              </a:rPr>
              <a:t>(</a:t>
            </a:r>
            <a:r>
              <a:rPr lang="pl-PL" sz="2000" dirty="0">
                <a:solidFill>
                  <a:srgbClr val="0070C0"/>
                </a:solidFill>
              </a:rPr>
              <a:t>Pula Fižela, 87 dana</a:t>
            </a:r>
            <a:r>
              <a:rPr lang="pl-PL" sz="2000" dirty="0" smtClean="0">
                <a:solidFill>
                  <a:srgbClr val="0070C0"/>
                </a:solidFill>
              </a:rPr>
              <a:t>).</a:t>
            </a:r>
          </a:p>
          <a:p>
            <a:pPr lvl="1">
              <a:spcBef>
                <a:spcPct val="20000"/>
              </a:spcBef>
            </a:pPr>
            <a:endParaRPr lang="pl-PL" sz="2000" dirty="0">
              <a:solidFill>
                <a:srgbClr val="0070C0"/>
              </a:solidFill>
            </a:endParaRPr>
          </a:p>
          <a:p>
            <a:pPr lvl="1">
              <a:spcBef>
                <a:spcPct val="20000"/>
              </a:spcBef>
            </a:pPr>
            <a:r>
              <a:rPr lang="en-US" sz="2000" b="1" u="sng" dirty="0" smtClean="0">
                <a:solidFill>
                  <a:srgbClr val="0070C0"/>
                </a:solidFill>
              </a:rPr>
              <a:t>In </a:t>
            </a:r>
            <a:r>
              <a:rPr lang="en-US" sz="2000" b="1" u="sng" dirty="0" err="1">
                <a:solidFill>
                  <a:srgbClr val="0070C0"/>
                </a:solidFill>
              </a:rPr>
              <a:t>Dalmacija</a:t>
            </a:r>
            <a:r>
              <a:rPr lang="en-US" sz="2000" b="1" u="sng" dirty="0">
                <a:solidFill>
                  <a:srgbClr val="0070C0"/>
                </a:solidFill>
              </a:rPr>
              <a:t> </a:t>
            </a:r>
            <a:r>
              <a:rPr lang="hr-HR" sz="2000" b="1" u="sng" dirty="0" smtClean="0">
                <a:solidFill>
                  <a:srgbClr val="0070C0"/>
                </a:solidFill>
              </a:rPr>
              <a:t>zone, </a:t>
            </a:r>
            <a:r>
              <a:rPr lang="en-US" sz="2000" dirty="0" smtClean="0">
                <a:solidFill>
                  <a:srgbClr val="0070C0"/>
                </a:solidFill>
              </a:rPr>
              <a:t>the </a:t>
            </a:r>
            <a:r>
              <a:rPr lang="en-US" sz="2000" dirty="0">
                <a:solidFill>
                  <a:srgbClr val="0070C0"/>
                </a:solidFill>
              </a:rPr>
              <a:t>maximum daily 8-hour </a:t>
            </a:r>
            <a:r>
              <a:rPr lang="en-US" sz="2000" b="1" dirty="0">
                <a:solidFill>
                  <a:srgbClr val="0070C0"/>
                </a:solidFill>
              </a:rPr>
              <a:t>ozone</a:t>
            </a:r>
            <a:r>
              <a:rPr lang="en-US" sz="2000" dirty="0">
                <a:solidFill>
                  <a:srgbClr val="0070C0"/>
                </a:solidFill>
              </a:rPr>
              <a:t> concentration exceeded the target value at two </a:t>
            </a:r>
            <a:r>
              <a:rPr lang="en-US" sz="2000" dirty="0" smtClean="0">
                <a:solidFill>
                  <a:srgbClr val="0070C0"/>
                </a:solidFill>
              </a:rPr>
              <a:t>m</a:t>
            </a:r>
            <a:r>
              <a:rPr lang="hr-HR" sz="2000" dirty="0" err="1" smtClean="0">
                <a:solidFill>
                  <a:srgbClr val="0070C0"/>
                </a:solidFill>
              </a:rPr>
              <a:t>onitoring</a:t>
            </a:r>
            <a:r>
              <a:rPr lang="hr-HR" sz="2000" dirty="0" smtClean="0">
                <a:solidFill>
                  <a:srgbClr val="0070C0"/>
                </a:solidFill>
              </a:rPr>
              <a:t> </a:t>
            </a:r>
            <a:r>
              <a:rPr lang="en-US" sz="2000" dirty="0" smtClean="0">
                <a:solidFill>
                  <a:srgbClr val="0070C0"/>
                </a:solidFill>
              </a:rPr>
              <a:t>stations </a:t>
            </a:r>
            <a:r>
              <a:rPr lang="en-US" sz="2000" dirty="0">
                <a:solidFill>
                  <a:srgbClr val="0070C0"/>
                </a:solidFill>
              </a:rPr>
              <a:t>(Hum, 75 days, </a:t>
            </a:r>
            <a:r>
              <a:rPr lang="en-US" sz="2000" dirty="0" err="1">
                <a:solidFill>
                  <a:srgbClr val="0070C0"/>
                </a:solidFill>
              </a:rPr>
              <a:t>Žarkovica</a:t>
            </a:r>
            <a:r>
              <a:rPr lang="en-US" sz="2000" dirty="0">
                <a:solidFill>
                  <a:srgbClr val="0070C0"/>
                </a:solidFill>
              </a:rPr>
              <a:t>, 36 days)</a:t>
            </a:r>
            <a:endParaRPr lang="pl-PL" sz="2000" dirty="0" smtClean="0">
              <a:solidFill>
                <a:srgbClr val="0070C0"/>
              </a:solidFill>
            </a:endParaRPr>
          </a:p>
          <a:p>
            <a:pPr lvl="1">
              <a:spcBef>
                <a:spcPct val="20000"/>
              </a:spcBef>
            </a:pPr>
            <a:endParaRPr lang="pl-PL" sz="2000" b="1" u="sng" dirty="0" smtClean="0">
              <a:solidFill>
                <a:srgbClr val="0070C0"/>
              </a:solidFill>
            </a:endParaRPr>
          </a:p>
          <a:p>
            <a:pPr lvl="1">
              <a:spcBef>
                <a:spcPct val="20000"/>
              </a:spcBef>
            </a:pPr>
            <a:endParaRPr lang="pl-PL" sz="2000" b="1" dirty="0">
              <a:solidFill>
                <a:srgbClr val="0070C0"/>
              </a:solidFill>
            </a:endParaRPr>
          </a:p>
          <a:p>
            <a:pPr lvl="1">
              <a:spcBef>
                <a:spcPct val="20000"/>
              </a:spcBef>
            </a:pPr>
            <a:endParaRPr lang="pl-PL" sz="2000" dirty="0">
              <a:solidFill>
                <a:srgbClr val="0070C0"/>
              </a:solidFill>
            </a:endParaRPr>
          </a:p>
          <a:p>
            <a:pPr lvl="1">
              <a:spcBef>
                <a:spcPct val="20000"/>
              </a:spcBef>
            </a:pPr>
            <a:endParaRPr lang="pl-PL" sz="2000" b="1" u="sng"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397234782"/>
      </p:ext>
    </p:extLst>
  </p:cSld>
  <p:clrMapOvr>
    <a:masterClrMapping/>
  </p:clrMapOvr>
  <p:transition spd="med">
    <p:fade thruBlk="1"/>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92963" y="1038688"/>
            <a:ext cx="8527187" cy="5295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smtClean="0">
                <a:solidFill>
                  <a:srgbClr val="0070C0"/>
                </a:solidFill>
              </a:rPr>
              <a:t>Assessment of zones and agglomerations pollution (compliance) for 2015 – SO</a:t>
            </a:r>
            <a:r>
              <a:rPr lang="pl-PL" sz="2000" b="1" baseline="-25000" dirty="0" smtClean="0">
                <a:solidFill>
                  <a:srgbClr val="0070C0"/>
                </a:solidFill>
              </a:rPr>
              <a:t>2</a:t>
            </a:r>
            <a:endParaRPr lang="pl-PL" sz="2000" b="1" baseline="-25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3" name="Picture 12"/>
          <p:cNvPicPr/>
          <p:nvPr/>
        </p:nvPicPr>
        <p:blipFill>
          <a:blip r:embed="rId4"/>
          <a:stretch>
            <a:fillRect/>
          </a:stretch>
        </p:blipFill>
        <p:spPr>
          <a:xfrm>
            <a:off x="592372" y="1819468"/>
            <a:ext cx="4948367" cy="4356816"/>
          </a:xfrm>
          <a:prstGeom prst="rect">
            <a:avLst/>
          </a:prstGeom>
        </p:spPr>
      </p:pic>
      <p:sp>
        <p:nvSpPr>
          <p:cNvPr id="2" name="Rectangle 1"/>
          <p:cNvSpPr/>
          <p:nvPr/>
        </p:nvSpPr>
        <p:spPr>
          <a:xfrm>
            <a:off x="5813746" y="2191673"/>
            <a:ext cx="3006404" cy="2554545"/>
          </a:xfrm>
          <a:prstGeom prst="rect">
            <a:avLst/>
          </a:prstGeom>
        </p:spPr>
        <p:txBody>
          <a:bodyPr wrap="square">
            <a:spAutoFit/>
          </a:bodyPr>
          <a:lstStyle/>
          <a:p>
            <a:r>
              <a:rPr lang="en-US" sz="2000" dirty="0">
                <a:solidFill>
                  <a:srgbClr val="0070C0"/>
                </a:solidFill>
              </a:rPr>
              <a:t>Based on the analysis of measurement results and </a:t>
            </a:r>
            <a:r>
              <a:rPr lang="hr-HR" sz="2000" dirty="0" err="1" smtClean="0">
                <a:solidFill>
                  <a:srgbClr val="0070C0"/>
                </a:solidFill>
              </a:rPr>
              <a:t>the</a:t>
            </a:r>
            <a:r>
              <a:rPr lang="hr-HR" sz="2000" dirty="0" smtClean="0">
                <a:solidFill>
                  <a:srgbClr val="0070C0"/>
                </a:solidFill>
              </a:rPr>
              <a:t> </a:t>
            </a:r>
            <a:r>
              <a:rPr lang="en-US" sz="2000" dirty="0" smtClean="0">
                <a:solidFill>
                  <a:srgbClr val="0070C0"/>
                </a:solidFill>
              </a:rPr>
              <a:t>objective estimate,</a:t>
            </a:r>
            <a:r>
              <a:rPr lang="hr-HR" sz="2000" dirty="0">
                <a:solidFill>
                  <a:srgbClr val="0070C0"/>
                </a:solidFill>
              </a:rPr>
              <a:t> </a:t>
            </a:r>
            <a:r>
              <a:rPr lang="hr-HR" sz="2000" dirty="0" err="1" smtClean="0">
                <a:solidFill>
                  <a:srgbClr val="0070C0"/>
                </a:solidFill>
              </a:rPr>
              <a:t>following</a:t>
            </a:r>
            <a:r>
              <a:rPr lang="en-US" sz="2000" dirty="0" smtClean="0">
                <a:solidFill>
                  <a:srgbClr val="0070C0"/>
                </a:solidFill>
              </a:rPr>
              <a:t> </a:t>
            </a:r>
            <a:r>
              <a:rPr lang="en-US" sz="2000" dirty="0">
                <a:solidFill>
                  <a:srgbClr val="0070C0"/>
                </a:solidFill>
              </a:rPr>
              <a:t>is estimated </a:t>
            </a:r>
            <a:r>
              <a:rPr lang="en-US" sz="2000" dirty="0" smtClean="0">
                <a:solidFill>
                  <a:srgbClr val="0070C0"/>
                </a:solidFill>
              </a:rPr>
              <a:t>:</a:t>
            </a:r>
            <a:endParaRPr lang="en-US" sz="2000" dirty="0">
              <a:solidFill>
                <a:srgbClr val="0070C0"/>
              </a:solidFill>
            </a:endParaRPr>
          </a:p>
          <a:p>
            <a:r>
              <a:rPr lang="hr-BA" sz="2000" dirty="0">
                <a:solidFill>
                  <a:srgbClr val="0070C0"/>
                </a:solidFill>
              </a:rPr>
              <a:t>SO</a:t>
            </a:r>
            <a:r>
              <a:rPr lang="hr-BA" sz="2000" baseline="-25000" dirty="0">
                <a:solidFill>
                  <a:srgbClr val="0070C0"/>
                </a:solidFill>
              </a:rPr>
              <a:t>2</a:t>
            </a:r>
            <a:r>
              <a:rPr lang="en-US" sz="2000" dirty="0" smtClean="0">
                <a:solidFill>
                  <a:srgbClr val="0070C0"/>
                </a:solidFill>
              </a:rPr>
              <a:t> </a:t>
            </a:r>
            <a:r>
              <a:rPr lang="en-US" sz="2000" dirty="0">
                <a:solidFill>
                  <a:srgbClr val="0070C0"/>
                </a:solidFill>
              </a:rPr>
              <a:t>concentrations were lower than the prescribed limit values in all zones and </a:t>
            </a:r>
            <a:r>
              <a:rPr lang="en-US" sz="2000" dirty="0" smtClean="0">
                <a:solidFill>
                  <a:srgbClr val="0070C0"/>
                </a:solidFill>
              </a:rPr>
              <a:t>agglomerations</a:t>
            </a:r>
            <a:endParaRPr lang="hr-BA" sz="2000" dirty="0" smtClean="0">
              <a:solidFill>
                <a:srgbClr val="0070C0"/>
              </a:solidFill>
            </a:endParaRPr>
          </a:p>
        </p:txBody>
      </p:sp>
      <p:pic>
        <p:nvPicPr>
          <p:cNvPr id="14" name="Picture 13"/>
          <p:cNvPicPr>
            <a:picLocks noChangeAspect="1"/>
          </p:cNvPicPr>
          <p:nvPr/>
        </p:nvPicPr>
        <p:blipFill>
          <a:blip r:embed="rId5"/>
          <a:stretch>
            <a:fillRect/>
          </a:stretch>
        </p:blipFill>
        <p:spPr>
          <a:xfrm>
            <a:off x="5720719" y="5422092"/>
            <a:ext cx="3279411" cy="587405"/>
          </a:xfrm>
          <a:prstGeom prst="rect">
            <a:avLst/>
          </a:prstGeom>
        </p:spPr>
      </p:pic>
      <p:sp>
        <p:nvSpPr>
          <p:cNvPr id="15"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6" name="Group 3"/>
          <p:cNvGrpSpPr>
            <a:grpSpLocks noChangeAspect="1"/>
          </p:cNvGrpSpPr>
          <p:nvPr/>
        </p:nvGrpSpPr>
        <p:grpSpPr bwMode="auto">
          <a:xfrm>
            <a:off x="442354" y="6362429"/>
            <a:ext cx="4500798" cy="411137"/>
            <a:chOff x="14858" y="6031800"/>
            <a:chExt cx="7310482" cy="703818"/>
          </a:xfrm>
        </p:grpSpPr>
        <p:pic>
          <p:nvPicPr>
            <p:cNvPr id="17"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ectangle 17"/>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789835308"/>
      </p:ext>
    </p:extLst>
  </p:cSld>
  <p:clrMapOvr>
    <a:masterClrMapping/>
  </p:clrMapOvr>
  <p:transition spd="med">
    <p:fade thruBlk="1"/>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92963" y="1295400"/>
            <a:ext cx="8527187" cy="5039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a:solidFill>
                  <a:srgbClr val="0070C0"/>
                </a:solidFill>
              </a:rPr>
              <a:t>Assessment of zones and agglomerations pollution (compliance) </a:t>
            </a:r>
            <a:r>
              <a:rPr lang="pl-PL" sz="2000" b="1" dirty="0" smtClean="0">
                <a:solidFill>
                  <a:srgbClr val="0070C0"/>
                </a:solidFill>
              </a:rPr>
              <a:t>for 2015. – NO</a:t>
            </a:r>
            <a:r>
              <a:rPr lang="pl-PL" sz="2000" b="1" baseline="-25000" dirty="0" smtClean="0">
                <a:solidFill>
                  <a:srgbClr val="0070C0"/>
                </a:solidFill>
              </a:rPr>
              <a:t>2</a:t>
            </a:r>
            <a:endParaRPr lang="pl-PL" sz="2000" b="1" baseline="-25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2" name="Picture 11"/>
          <p:cNvPicPr/>
          <p:nvPr/>
        </p:nvPicPr>
        <p:blipFill>
          <a:blip r:embed="rId4"/>
          <a:stretch>
            <a:fillRect/>
          </a:stretch>
        </p:blipFill>
        <p:spPr>
          <a:xfrm>
            <a:off x="496446" y="1923822"/>
            <a:ext cx="4851203" cy="4252462"/>
          </a:xfrm>
          <a:prstGeom prst="rect">
            <a:avLst/>
          </a:prstGeom>
        </p:spPr>
      </p:pic>
      <p:sp>
        <p:nvSpPr>
          <p:cNvPr id="2" name="Rectangle 1"/>
          <p:cNvSpPr/>
          <p:nvPr/>
        </p:nvSpPr>
        <p:spPr>
          <a:xfrm>
            <a:off x="5347649" y="1740023"/>
            <a:ext cx="3494741" cy="5016758"/>
          </a:xfrm>
          <a:prstGeom prst="rect">
            <a:avLst/>
          </a:prstGeom>
        </p:spPr>
        <p:txBody>
          <a:bodyPr wrap="square">
            <a:spAutoFit/>
          </a:bodyPr>
          <a:lstStyle/>
          <a:p>
            <a:r>
              <a:rPr lang="en-US" sz="2000" dirty="0">
                <a:solidFill>
                  <a:srgbClr val="0070C0"/>
                </a:solidFill>
              </a:rPr>
              <a:t>Based on the analysis of the measurement results and the objective evaluation </a:t>
            </a:r>
            <a:r>
              <a:rPr lang="hr-HR" sz="2000" dirty="0" err="1" smtClean="0">
                <a:solidFill>
                  <a:srgbClr val="0070C0"/>
                </a:solidFill>
              </a:rPr>
              <a:t>following</a:t>
            </a:r>
            <a:r>
              <a:rPr lang="hr-HR" sz="2000" dirty="0" smtClean="0">
                <a:solidFill>
                  <a:srgbClr val="0070C0"/>
                </a:solidFill>
              </a:rPr>
              <a:t> </a:t>
            </a:r>
            <a:r>
              <a:rPr lang="hr-HR" sz="2000" dirty="0" err="1" smtClean="0">
                <a:solidFill>
                  <a:srgbClr val="0070C0"/>
                </a:solidFill>
              </a:rPr>
              <a:t>is</a:t>
            </a:r>
            <a:r>
              <a:rPr lang="hr-HR" sz="2000" dirty="0" smtClean="0">
                <a:solidFill>
                  <a:srgbClr val="0070C0"/>
                </a:solidFill>
              </a:rPr>
              <a:t> </a:t>
            </a:r>
            <a:r>
              <a:rPr lang="hr-HR" sz="2000" dirty="0" err="1" smtClean="0">
                <a:solidFill>
                  <a:srgbClr val="0070C0"/>
                </a:solidFill>
              </a:rPr>
              <a:t>estimated</a:t>
            </a:r>
            <a:r>
              <a:rPr lang="hr-HR" sz="2000" dirty="0" smtClean="0">
                <a:solidFill>
                  <a:srgbClr val="0070C0"/>
                </a:solidFill>
              </a:rPr>
              <a:t>:</a:t>
            </a:r>
            <a:endParaRPr lang="en-US" sz="2000" dirty="0">
              <a:solidFill>
                <a:srgbClr val="0070C0"/>
              </a:solidFill>
            </a:endParaRPr>
          </a:p>
          <a:p>
            <a:pPr marL="342900" indent="-342900">
              <a:buFontTx/>
              <a:buChar char="-"/>
            </a:pPr>
            <a:r>
              <a:rPr lang="hr-BA" sz="2000" dirty="0" smtClean="0">
                <a:solidFill>
                  <a:srgbClr val="0070C0"/>
                </a:solidFill>
              </a:rPr>
              <a:t>NO</a:t>
            </a:r>
            <a:r>
              <a:rPr lang="hr-BA" sz="2000" baseline="-25000" dirty="0" smtClean="0">
                <a:solidFill>
                  <a:srgbClr val="0070C0"/>
                </a:solidFill>
              </a:rPr>
              <a:t>2</a:t>
            </a:r>
            <a:r>
              <a:rPr lang="en-US" sz="2000" dirty="0" smtClean="0">
                <a:solidFill>
                  <a:srgbClr val="0070C0"/>
                </a:solidFill>
              </a:rPr>
              <a:t> </a:t>
            </a:r>
            <a:r>
              <a:rPr lang="en-US" sz="2000" dirty="0">
                <a:solidFill>
                  <a:srgbClr val="0070C0"/>
                </a:solidFill>
              </a:rPr>
              <a:t>concentrations were above the prescribed mean annual limit values in the agglomeration of Zagreb at the </a:t>
            </a:r>
            <a:r>
              <a:rPr lang="en-US" sz="2000" dirty="0" smtClean="0">
                <a:solidFill>
                  <a:srgbClr val="0070C0"/>
                </a:solidFill>
              </a:rPr>
              <a:t>Zagreb-1</a:t>
            </a:r>
            <a:r>
              <a:rPr lang="hr-HR" sz="2000" dirty="0" smtClean="0">
                <a:solidFill>
                  <a:srgbClr val="0070C0"/>
                </a:solidFill>
              </a:rPr>
              <a:t> monitoring </a:t>
            </a:r>
            <a:r>
              <a:rPr lang="en-US" sz="2000" dirty="0" smtClean="0">
                <a:solidFill>
                  <a:srgbClr val="0070C0"/>
                </a:solidFill>
              </a:rPr>
              <a:t>station</a:t>
            </a:r>
            <a:r>
              <a:rPr lang="hr-BA" sz="2000" dirty="0" smtClean="0">
                <a:solidFill>
                  <a:srgbClr val="0070C0"/>
                </a:solidFill>
              </a:rPr>
              <a:t>.</a:t>
            </a:r>
          </a:p>
          <a:p>
            <a:pPr marL="342900" indent="-342900">
              <a:buFontTx/>
              <a:buChar char="-"/>
            </a:pPr>
            <a:r>
              <a:rPr lang="hr-BA" sz="2000" dirty="0">
                <a:solidFill>
                  <a:srgbClr val="0070C0"/>
                </a:solidFill>
              </a:rPr>
              <a:t>NO</a:t>
            </a:r>
            <a:r>
              <a:rPr lang="hr-BA" sz="2000" baseline="-25000" dirty="0">
                <a:solidFill>
                  <a:srgbClr val="0070C0"/>
                </a:solidFill>
              </a:rPr>
              <a:t>2 </a:t>
            </a:r>
            <a:r>
              <a:rPr lang="en-US" sz="2000" dirty="0" smtClean="0">
                <a:solidFill>
                  <a:srgbClr val="0070C0"/>
                </a:solidFill>
              </a:rPr>
              <a:t>concentrations </a:t>
            </a:r>
            <a:r>
              <a:rPr lang="en-US" sz="2000" dirty="0">
                <a:solidFill>
                  <a:srgbClr val="0070C0"/>
                </a:solidFill>
              </a:rPr>
              <a:t>were lower than </a:t>
            </a:r>
            <a:r>
              <a:rPr lang="en-US" sz="2000" dirty="0" smtClean="0">
                <a:solidFill>
                  <a:srgbClr val="0070C0"/>
                </a:solidFill>
              </a:rPr>
              <a:t>the </a:t>
            </a:r>
            <a:r>
              <a:rPr lang="en-US" sz="2000" dirty="0">
                <a:solidFill>
                  <a:srgbClr val="0070C0"/>
                </a:solidFill>
              </a:rPr>
              <a:t>prescribed limit values in all other agglomerations (Osijek, Rijeka and Split) and in all zones.</a:t>
            </a:r>
            <a:endParaRPr lang="hr-BA" sz="2000" dirty="0">
              <a:solidFill>
                <a:srgbClr val="0070C0"/>
              </a:solidFill>
            </a:endParaRPr>
          </a:p>
        </p:txBody>
      </p:sp>
      <p:pic>
        <p:nvPicPr>
          <p:cNvPr id="8" name="Picture 7"/>
          <p:cNvPicPr>
            <a:picLocks noChangeAspect="1"/>
          </p:cNvPicPr>
          <p:nvPr/>
        </p:nvPicPr>
        <p:blipFill>
          <a:blip r:embed="rId5"/>
          <a:stretch>
            <a:fillRect/>
          </a:stretch>
        </p:blipFill>
        <p:spPr>
          <a:xfrm>
            <a:off x="4203130" y="6212148"/>
            <a:ext cx="3333520" cy="587405"/>
          </a:xfrm>
          <a:prstGeom prst="rect">
            <a:avLst/>
          </a:prstGeom>
        </p:spPr>
      </p:pic>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714452602"/>
      </p:ext>
    </p:extLst>
  </p:cSld>
  <p:clrMapOvr>
    <a:masterClrMapping/>
  </p:clrMapOvr>
  <p:transition spd="med">
    <p:fade thruBlk="1"/>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92963" y="1154097"/>
            <a:ext cx="8527187" cy="5180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a:solidFill>
                  <a:srgbClr val="0070C0"/>
                </a:solidFill>
              </a:rPr>
              <a:t>Assessment of zones and agglomerations pollution (compliance) for </a:t>
            </a:r>
            <a:r>
              <a:rPr lang="pl-PL" sz="2000" b="1" dirty="0" smtClean="0">
                <a:solidFill>
                  <a:srgbClr val="0070C0"/>
                </a:solidFill>
              </a:rPr>
              <a:t>2015 – PM</a:t>
            </a:r>
            <a:r>
              <a:rPr lang="pl-PL" sz="2000" b="1" baseline="-25000" dirty="0" smtClean="0">
                <a:solidFill>
                  <a:srgbClr val="0070C0"/>
                </a:solidFill>
              </a:rPr>
              <a:t>10</a:t>
            </a:r>
            <a:endParaRPr lang="pl-PL" sz="2000" b="1" baseline="-25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5037797" y="1562470"/>
            <a:ext cx="3897132" cy="5365241"/>
          </a:xfrm>
          <a:prstGeom prst="rect">
            <a:avLst/>
          </a:prstGeom>
        </p:spPr>
        <p:txBody>
          <a:bodyPr wrap="square">
            <a:spAutoFit/>
          </a:bodyPr>
          <a:lstStyle/>
          <a:p>
            <a:r>
              <a:rPr lang="en-US" sz="2000" dirty="0">
                <a:solidFill>
                  <a:srgbClr val="0070C0"/>
                </a:solidFill>
              </a:rPr>
              <a:t>Based on the analysis, </a:t>
            </a:r>
            <a:r>
              <a:rPr lang="hr-HR" sz="2000" dirty="0" err="1" smtClean="0">
                <a:solidFill>
                  <a:srgbClr val="0070C0"/>
                </a:solidFill>
              </a:rPr>
              <a:t>following</a:t>
            </a:r>
            <a:r>
              <a:rPr lang="en-US" sz="2000" dirty="0" smtClean="0">
                <a:solidFill>
                  <a:srgbClr val="0070C0"/>
                </a:solidFill>
              </a:rPr>
              <a:t> </a:t>
            </a:r>
            <a:r>
              <a:rPr lang="en-US" sz="2000" dirty="0">
                <a:solidFill>
                  <a:srgbClr val="0070C0"/>
                </a:solidFill>
              </a:rPr>
              <a:t>is </a:t>
            </a:r>
            <a:r>
              <a:rPr lang="en-US" sz="2000" dirty="0" smtClean="0">
                <a:solidFill>
                  <a:srgbClr val="0070C0"/>
                </a:solidFill>
              </a:rPr>
              <a:t>estimated:</a:t>
            </a:r>
            <a:endParaRPr lang="en-US" sz="2000" dirty="0">
              <a:solidFill>
                <a:srgbClr val="0070C0"/>
              </a:solidFill>
            </a:endParaRPr>
          </a:p>
          <a:p>
            <a:r>
              <a:rPr lang="en-US" sz="2000" dirty="0" smtClean="0">
                <a:solidFill>
                  <a:srgbClr val="0070C0"/>
                </a:solidFill>
              </a:rPr>
              <a:t>- concentrations </a:t>
            </a:r>
            <a:r>
              <a:rPr lang="en-US" sz="2000" dirty="0">
                <a:solidFill>
                  <a:srgbClr val="0070C0"/>
                </a:solidFill>
              </a:rPr>
              <a:t>of </a:t>
            </a:r>
            <a:r>
              <a:rPr lang="hr-BA" sz="2000" dirty="0">
                <a:solidFill>
                  <a:srgbClr val="0070C0"/>
                </a:solidFill>
              </a:rPr>
              <a:t>PM</a:t>
            </a:r>
            <a:r>
              <a:rPr lang="hr-BA" sz="2000" baseline="-25000" dirty="0">
                <a:solidFill>
                  <a:srgbClr val="0070C0"/>
                </a:solidFill>
              </a:rPr>
              <a:t>10</a:t>
            </a:r>
            <a:r>
              <a:rPr lang="en-US" sz="2000" dirty="0" smtClean="0">
                <a:solidFill>
                  <a:srgbClr val="0070C0"/>
                </a:solidFill>
              </a:rPr>
              <a:t> </a:t>
            </a:r>
            <a:r>
              <a:rPr lang="en-US" sz="2000" dirty="0">
                <a:solidFill>
                  <a:srgbClr val="0070C0"/>
                </a:solidFill>
              </a:rPr>
              <a:t>floating particles were </a:t>
            </a:r>
            <a:r>
              <a:rPr lang="hr-HR" sz="2000" dirty="0" err="1" smtClean="0">
                <a:solidFill>
                  <a:srgbClr val="0070C0"/>
                </a:solidFill>
              </a:rPr>
              <a:t>higher</a:t>
            </a:r>
            <a:r>
              <a:rPr lang="en-US" sz="2000" dirty="0" smtClean="0">
                <a:solidFill>
                  <a:srgbClr val="0070C0"/>
                </a:solidFill>
              </a:rPr>
              <a:t> </a:t>
            </a:r>
            <a:r>
              <a:rPr lang="en-US" sz="2000" dirty="0">
                <a:solidFill>
                  <a:srgbClr val="0070C0"/>
                </a:solidFill>
              </a:rPr>
              <a:t>than the prescribed limit values in the agglomerations </a:t>
            </a:r>
            <a:r>
              <a:rPr lang="hr-HR" sz="2000" dirty="0" err="1" smtClean="0">
                <a:solidFill>
                  <a:srgbClr val="0070C0"/>
                </a:solidFill>
              </a:rPr>
              <a:t>of</a:t>
            </a:r>
            <a:r>
              <a:rPr lang="hr-HR" sz="2000" dirty="0" smtClean="0">
                <a:solidFill>
                  <a:srgbClr val="0070C0"/>
                </a:solidFill>
              </a:rPr>
              <a:t> </a:t>
            </a:r>
            <a:r>
              <a:rPr lang="en-US" sz="2000" dirty="0" smtClean="0">
                <a:solidFill>
                  <a:srgbClr val="0070C0"/>
                </a:solidFill>
              </a:rPr>
              <a:t>Zagreb </a:t>
            </a:r>
            <a:r>
              <a:rPr lang="en-US" sz="2000" dirty="0">
                <a:solidFill>
                  <a:srgbClr val="0070C0"/>
                </a:solidFill>
              </a:rPr>
              <a:t>and Osijek and the Industrial Zone (HR 2</a:t>
            </a:r>
            <a:r>
              <a:rPr lang="en-US" sz="2000" dirty="0" smtClean="0">
                <a:solidFill>
                  <a:srgbClr val="0070C0"/>
                </a:solidFill>
              </a:rPr>
              <a:t>).</a:t>
            </a:r>
            <a:endParaRPr lang="hr-HR" sz="2000" dirty="0" smtClean="0">
              <a:solidFill>
                <a:srgbClr val="0070C0"/>
              </a:solidFill>
            </a:endParaRPr>
          </a:p>
          <a:p>
            <a:r>
              <a:rPr lang="hr-BA" sz="2000" dirty="0">
                <a:solidFill>
                  <a:srgbClr val="0070C0"/>
                </a:solidFill>
              </a:rPr>
              <a:t>In </a:t>
            </a:r>
            <a:r>
              <a:rPr lang="hr-BA" sz="2000" dirty="0" err="1">
                <a:solidFill>
                  <a:srgbClr val="0070C0"/>
                </a:solidFill>
              </a:rPr>
              <a:t>the</a:t>
            </a:r>
            <a:r>
              <a:rPr lang="hr-BA" sz="2000" dirty="0">
                <a:solidFill>
                  <a:srgbClr val="0070C0"/>
                </a:solidFill>
              </a:rPr>
              <a:t> </a:t>
            </a:r>
            <a:r>
              <a:rPr lang="hr-BA" sz="2000" dirty="0" err="1">
                <a:solidFill>
                  <a:srgbClr val="0070C0"/>
                </a:solidFill>
              </a:rPr>
              <a:t>agglomerations</a:t>
            </a:r>
            <a:r>
              <a:rPr lang="hr-BA" sz="2000" dirty="0">
                <a:solidFill>
                  <a:srgbClr val="0070C0"/>
                </a:solidFill>
              </a:rPr>
              <a:t> </a:t>
            </a:r>
            <a:r>
              <a:rPr lang="hr-BA" sz="2000" dirty="0" err="1">
                <a:solidFill>
                  <a:srgbClr val="0070C0"/>
                </a:solidFill>
              </a:rPr>
              <a:t>of</a:t>
            </a:r>
            <a:r>
              <a:rPr lang="hr-BA" sz="2000" dirty="0">
                <a:solidFill>
                  <a:srgbClr val="0070C0"/>
                </a:solidFill>
              </a:rPr>
              <a:t> Rijeka </a:t>
            </a:r>
            <a:r>
              <a:rPr lang="hr-BA" sz="2000" dirty="0" err="1">
                <a:solidFill>
                  <a:srgbClr val="0070C0"/>
                </a:solidFill>
              </a:rPr>
              <a:t>and</a:t>
            </a:r>
            <a:r>
              <a:rPr lang="hr-BA" sz="2000" dirty="0">
                <a:solidFill>
                  <a:srgbClr val="0070C0"/>
                </a:solidFill>
              </a:rPr>
              <a:t> Split </a:t>
            </a:r>
            <a:r>
              <a:rPr lang="hr-BA" sz="2000" dirty="0" err="1">
                <a:solidFill>
                  <a:srgbClr val="0070C0"/>
                </a:solidFill>
              </a:rPr>
              <a:t>and</a:t>
            </a:r>
            <a:r>
              <a:rPr lang="hr-BA" sz="2000" dirty="0">
                <a:solidFill>
                  <a:srgbClr val="0070C0"/>
                </a:solidFill>
              </a:rPr>
              <a:t> </a:t>
            </a:r>
            <a:r>
              <a:rPr lang="hr-BA" sz="2000" dirty="0" err="1">
                <a:solidFill>
                  <a:srgbClr val="0070C0"/>
                </a:solidFill>
              </a:rPr>
              <a:t>the</a:t>
            </a:r>
            <a:r>
              <a:rPr lang="hr-BA" sz="2000" dirty="0">
                <a:solidFill>
                  <a:srgbClr val="0070C0"/>
                </a:solidFill>
              </a:rPr>
              <a:t> </a:t>
            </a:r>
            <a:r>
              <a:rPr lang="hr-BA" sz="2000" dirty="0" err="1">
                <a:solidFill>
                  <a:srgbClr val="0070C0"/>
                </a:solidFill>
              </a:rPr>
              <a:t>continental</a:t>
            </a:r>
            <a:r>
              <a:rPr lang="hr-BA" sz="2000" dirty="0">
                <a:solidFill>
                  <a:srgbClr val="0070C0"/>
                </a:solidFill>
              </a:rPr>
              <a:t> Croatia (HR 1), Lika, Gorski kotar </a:t>
            </a:r>
            <a:r>
              <a:rPr lang="hr-BA" sz="2000" dirty="0" err="1">
                <a:solidFill>
                  <a:srgbClr val="0070C0"/>
                </a:solidFill>
              </a:rPr>
              <a:t>and</a:t>
            </a:r>
            <a:r>
              <a:rPr lang="hr-BA" sz="2000" dirty="0">
                <a:solidFill>
                  <a:srgbClr val="0070C0"/>
                </a:solidFill>
              </a:rPr>
              <a:t> Primorje (HR 3), </a:t>
            </a:r>
            <a:r>
              <a:rPr lang="hr-BA" sz="2000" dirty="0" err="1">
                <a:solidFill>
                  <a:srgbClr val="0070C0"/>
                </a:solidFill>
              </a:rPr>
              <a:t>Istria</a:t>
            </a:r>
            <a:r>
              <a:rPr lang="hr-BA" sz="2000" dirty="0">
                <a:solidFill>
                  <a:srgbClr val="0070C0"/>
                </a:solidFill>
              </a:rPr>
              <a:t> (HR 4) </a:t>
            </a:r>
            <a:r>
              <a:rPr lang="hr-BA" sz="2000" dirty="0" err="1">
                <a:solidFill>
                  <a:srgbClr val="0070C0"/>
                </a:solidFill>
              </a:rPr>
              <a:t>and</a:t>
            </a:r>
            <a:r>
              <a:rPr lang="hr-BA" sz="2000" dirty="0">
                <a:solidFill>
                  <a:srgbClr val="0070C0"/>
                </a:solidFill>
              </a:rPr>
              <a:t> </a:t>
            </a:r>
            <a:r>
              <a:rPr lang="hr-BA" sz="2000" dirty="0" err="1">
                <a:solidFill>
                  <a:srgbClr val="0070C0"/>
                </a:solidFill>
              </a:rPr>
              <a:t>Dalmatia</a:t>
            </a:r>
            <a:r>
              <a:rPr lang="hr-BA" sz="2000" dirty="0">
                <a:solidFill>
                  <a:srgbClr val="0070C0"/>
                </a:solidFill>
              </a:rPr>
              <a:t> (HR 5) </a:t>
            </a:r>
            <a:r>
              <a:rPr lang="hr-BA" sz="2000" dirty="0" err="1" smtClean="0">
                <a:solidFill>
                  <a:srgbClr val="0070C0"/>
                </a:solidFill>
              </a:rPr>
              <a:t>concentrations</a:t>
            </a:r>
            <a:r>
              <a:rPr lang="hr-BA" sz="2000" dirty="0" smtClean="0">
                <a:solidFill>
                  <a:srgbClr val="0070C0"/>
                </a:solidFill>
              </a:rPr>
              <a:t> </a:t>
            </a:r>
            <a:r>
              <a:rPr lang="hr-BA" sz="2000" dirty="0" err="1">
                <a:solidFill>
                  <a:srgbClr val="0070C0"/>
                </a:solidFill>
              </a:rPr>
              <a:t>of</a:t>
            </a:r>
            <a:r>
              <a:rPr lang="hr-BA" sz="2000" dirty="0">
                <a:solidFill>
                  <a:srgbClr val="0070C0"/>
                </a:solidFill>
              </a:rPr>
              <a:t> </a:t>
            </a:r>
            <a:r>
              <a:rPr lang="hr-BA" sz="2000" dirty="0" smtClean="0">
                <a:solidFill>
                  <a:srgbClr val="0070C0"/>
                </a:solidFill>
              </a:rPr>
              <a:t>PM10 </a:t>
            </a:r>
            <a:r>
              <a:rPr lang="hr-BA" sz="2000" dirty="0" err="1">
                <a:solidFill>
                  <a:srgbClr val="0070C0"/>
                </a:solidFill>
              </a:rPr>
              <a:t>floating</a:t>
            </a:r>
            <a:r>
              <a:rPr lang="hr-BA" sz="2000" dirty="0">
                <a:solidFill>
                  <a:srgbClr val="0070C0"/>
                </a:solidFill>
              </a:rPr>
              <a:t> </a:t>
            </a:r>
            <a:r>
              <a:rPr lang="hr-BA" sz="2000" dirty="0" err="1">
                <a:solidFill>
                  <a:srgbClr val="0070C0"/>
                </a:solidFill>
              </a:rPr>
              <a:t>particles</a:t>
            </a:r>
            <a:r>
              <a:rPr lang="hr-BA" sz="2000" dirty="0">
                <a:solidFill>
                  <a:srgbClr val="0070C0"/>
                </a:solidFill>
              </a:rPr>
              <a:t> </a:t>
            </a:r>
            <a:r>
              <a:rPr lang="hr-BA" sz="2000" dirty="0" err="1">
                <a:solidFill>
                  <a:srgbClr val="0070C0"/>
                </a:solidFill>
              </a:rPr>
              <a:t>were</a:t>
            </a:r>
            <a:r>
              <a:rPr lang="hr-BA" sz="2000" dirty="0">
                <a:solidFill>
                  <a:srgbClr val="0070C0"/>
                </a:solidFill>
              </a:rPr>
              <a:t> </a:t>
            </a:r>
            <a:r>
              <a:rPr lang="hr-BA" sz="2000" dirty="0" err="1">
                <a:solidFill>
                  <a:srgbClr val="0070C0"/>
                </a:solidFill>
              </a:rPr>
              <a:t>lower</a:t>
            </a:r>
            <a:r>
              <a:rPr lang="hr-BA" sz="2000" dirty="0">
                <a:solidFill>
                  <a:srgbClr val="0070C0"/>
                </a:solidFill>
              </a:rPr>
              <a:t> </a:t>
            </a:r>
            <a:r>
              <a:rPr lang="hr-BA" sz="2000" dirty="0" err="1">
                <a:solidFill>
                  <a:srgbClr val="0070C0"/>
                </a:solidFill>
              </a:rPr>
              <a:t>than</a:t>
            </a:r>
            <a:r>
              <a:rPr lang="hr-BA" sz="2000" dirty="0">
                <a:solidFill>
                  <a:srgbClr val="0070C0"/>
                </a:solidFill>
              </a:rPr>
              <a:t> </a:t>
            </a:r>
            <a:r>
              <a:rPr lang="hr-BA" sz="2000" dirty="0" err="1">
                <a:solidFill>
                  <a:srgbClr val="0070C0"/>
                </a:solidFill>
              </a:rPr>
              <a:t>the</a:t>
            </a:r>
            <a:r>
              <a:rPr lang="hr-BA" sz="2000" dirty="0">
                <a:solidFill>
                  <a:srgbClr val="0070C0"/>
                </a:solidFill>
              </a:rPr>
              <a:t> </a:t>
            </a:r>
            <a:r>
              <a:rPr lang="hr-BA" sz="2000" dirty="0" err="1">
                <a:solidFill>
                  <a:srgbClr val="0070C0"/>
                </a:solidFill>
              </a:rPr>
              <a:t>prescribed</a:t>
            </a:r>
            <a:r>
              <a:rPr lang="hr-BA" sz="2000" dirty="0">
                <a:solidFill>
                  <a:srgbClr val="0070C0"/>
                </a:solidFill>
              </a:rPr>
              <a:t> limit </a:t>
            </a:r>
            <a:r>
              <a:rPr lang="hr-BA" sz="2000" dirty="0" err="1">
                <a:solidFill>
                  <a:srgbClr val="0070C0"/>
                </a:solidFill>
              </a:rPr>
              <a:t>values</a:t>
            </a:r>
            <a:r>
              <a:rPr lang="hr-BA" sz="2000" dirty="0">
                <a:solidFill>
                  <a:srgbClr val="0070C0"/>
                </a:solidFill>
              </a:rPr>
              <a:t>.</a:t>
            </a:r>
          </a:p>
          <a:p>
            <a:endParaRPr lang="hr-BA" sz="2000" dirty="0" smtClean="0">
              <a:solidFill>
                <a:srgbClr val="0070C0"/>
              </a:solidFill>
            </a:endParaRPr>
          </a:p>
          <a:p>
            <a:endParaRPr lang="hr-BA" sz="2000" dirty="0" smtClean="0">
              <a:solidFill>
                <a:srgbClr val="0070C0"/>
              </a:solidFill>
            </a:endParaRPr>
          </a:p>
        </p:txBody>
      </p:sp>
      <p:pic>
        <p:nvPicPr>
          <p:cNvPr id="8" name="Picture 7"/>
          <p:cNvPicPr>
            <a:picLocks noChangeAspect="1"/>
          </p:cNvPicPr>
          <p:nvPr/>
        </p:nvPicPr>
        <p:blipFill>
          <a:blip r:embed="rId4"/>
          <a:stretch>
            <a:fillRect/>
          </a:stretch>
        </p:blipFill>
        <p:spPr>
          <a:xfrm>
            <a:off x="4203130" y="6212148"/>
            <a:ext cx="3333520" cy="587405"/>
          </a:xfrm>
          <a:prstGeom prst="rect">
            <a:avLst/>
          </a:prstGeom>
        </p:spPr>
      </p:pic>
      <p:pic>
        <p:nvPicPr>
          <p:cNvPr id="13" name="Picture 12"/>
          <p:cNvPicPr/>
          <p:nvPr/>
        </p:nvPicPr>
        <p:blipFill>
          <a:blip r:embed="rId5"/>
          <a:stretch>
            <a:fillRect/>
          </a:stretch>
        </p:blipFill>
        <p:spPr>
          <a:xfrm>
            <a:off x="727092" y="1828882"/>
            <a:ext cx="4297670" cy="4250049"/>
          </a:xfrm>
          <a:prstGeom prst="rect">
            <a:avLst/>
          </a:prstGeom>
        </p:spPr>
      </p:pic>
      <p:sp>
        <p:nvSpPr>
          <p:cNvPr id="14"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801096515"/>
      </p:ext>
    </p:extLst>
  </p:cSld>
  <p:clrMapOvr>
    <a:masterClrMapping/>
  </p:clrMapOvr>
  <p:transition spd="med">
    <p:fade thruBlk="1"/>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92963" y="1207364"/>
            <a:ext cx="8527187" cy="5127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a:solidFill>
                  <a:srgbClr val="0070C0"/>
                </a:solidFill>
              </a:rPr>
              <a:t>Assessment of zones and agglomerations pollution (compliance) </a:t>
            </a:r>
            <a:r>
              <a:rPr lang="pl-PL" sz="2000" b="1" dirty="0" smtClean="0">
                <a:solidFill>
                  <a:srgbClr val="0070C0"/>
                </a:solidFill>
              </a:rPr>
              <a:t>for</a:t>
            </a:r>
            <a:r>
              <a:rPr lang="pl-PL" sz="2000" b="1" dirty="0">
                <a:solidFill>
                  <a:srgbClr val="0070C0"/>
                </a:solidFill>
              </a:rPr>
              <a:t> </a:t>
            </a:r>
            <a:r>
              <a:rPr lang="pl-PL" sz="2000" b="1" dirty="0" smtClean="0">
                <a:solidFill>
                  <a:srgbClr val="0070C0"/>
                </a:solidFill>
              </a:rPr>
              <a:t>2015– PM</a:t>
            </a:r>
            <a:r>
              <a:rPr lang="pl-PL" sz="2000" b="1" baseline="-25000" dirty="0" smtClean="0">
                <a:solidFill>
                  <a:srgbClr val="0070C0"/>
                </a:solidFill>
              </a:rPr>
              <a:t>2,5</a:t>
            </a:r>
            <a:endParaRPr lang="pl-PL" sz="2000" b="1" baseline="-25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5138384" y="1706588"/>
            <a:ext cx="3846236" cy="4832092"/>
          </a:xfrm>
          <a:prstGeom prst="rect">
            <a:avLst/>
          </a:prstGeom>
        </p:spPr>
        <p:txBody>
          <a:bodyPr wrap="square">
            <a:spAutoFit/>
          </a:bodyPr>
          <a:lstStyle/>
          <a:p>
            <a:r>
              <a:rPr lang="hr-BA" sz="2000" dirty="0">
                <a:solidFill>
                  <a:srgbClr val="0070C0"/>
                </a:solidFill>
              </a:rPr>
              <a:t>PM</a:t>
            </a:r>
            <a:r>
              <a:rPr lang="hr-BA" sz="2000" baseline="-25000" dirty="0">
                <a:solidFill>
                  <a:srgbClr val="0070C0"/>
                </a:solidFill>
              </a:rPr>
              <a:t>2,5 </a:t>
            </a:r>
            <a:r>
              <a:rPr lang="hr-HR" sz="2000" dirty="0">
                <a:solidFill>
                  <a:srgbClr val="0070C0"/>
                </a:solidFill>
              </a:rPr>
              <a:t>c</a:t>
            </a:r>
            <a:r>
              <a:rPr lang="en-US" sz="2000" dirty="0" err="1" smtClean="0">
                <a:solidFill>
                  <a:srgbClr val="0070C0"/>
                </a:solidFill>
              </a:rPr>
              <a:t>oncentrations</a:t>
            </a:r>
            <a:r>
              <a:rPr lang="en-US" sz="2000" dirty="0" smtClean="0">
                <a:solidFill>
                  <a:srgbClr val="0070C0"/>
                </a:solidFill>
              </a:rPr>
              <a:t> were</a:t>
            </a:r>
            <a:r>
              <a:rPr lang="en-US" sz="2000" dirty="0">
                <a:solidFill>
                  <a:srgbClr val="0070C0"/>
                </a:solidFill>
              </a:rPr>
              <a:t>:</a:t>
            </a:r>
          </a:p>
          <a:p>
            <a:r>
              <a:rPr lang="en-US" sz="2000" dirty="0">
                <a:solidFill>
                  <a:srgbClr val="0070C0"/>
                </a:solidFill>
              </a:rPr>
              <a:t>- more than the prescribed limit value in the Industrial Zone (HR 2).</a:t>
            </a:r>
          </a:p>
          <a:p>
            <a:r>
              <a:rPr lang="en-US" sz="2000" dirty="0">
                <a:solidFill>
                  <a:srgbClr val="0070C0"/>
                </a:solidFill>
              </a:rPr>
              <a:t>- lower than the </a:t>
            </a:r>
            <a:r>
              <a:rPr lang="hr-HR" sz="2000" dirty="0" smtClean="0">
                <a:solidFill>
                  <a:srgbClr val="0070C0"/>
                </a:solidFill>
              </a:rPr>
              <a:t>LV </a:t>
            </a:r>
            <a:r>
              <a:rPr lang="en-US" sz="2000" dirty="0" smtClean="0">
                <a:solidFill>
                  <a:srgbClr val="0070C0"/>
                </a:solidFill>
              </a:rPr>
              <a:t>in </a:t>
            </a:r>
            <a:r>
              <a:rPr lang="en-US" sz="2000" dirty="0">
                <a:solidFill>
                  <a:srgbClr val="0070C0"/>
                </a:solidFill>
              </a:rPr>
              <a:t>the agglomerations of Zagreb, Rijeka and Split and in the areas of continental Croatia (HR 1), </a:t>
            </a:r>
            <a:r>
              <a:rPr lang="en-US" sz="2000" dirty="0" err="1">
                <a:solidFill>
                  <a:srgbClr val="0070C0"/>
                </a:solidFill>
              </a:rPr>
              <a:t>Lika</a:t>
            </a:r>
            <a:r>
              <a:rPr lang="en-US" sz="2000" dirty="0">
                <a:solidFill>
                  <a:srgbClr val="0070C0"/>
                </a:solidFill>
              </a:rPr>
              <a:t>, Gorski </a:t>
            </a:r>
            <a:r>
              <a:rPr lang="en-US" sz="2000" dirty="0" err="1">
                <a:solidFill>
                  <a:srgbClr val="0070C0"/>
                </a:solidFill>
              </a:rPr>
              <a:t>kotar</a:t>
            </a:r>
            <a:r>
              <a:rPr lang="en-US" sz="2000" dirty="0">
                <a:solidFill>
                  <a:srgbClr val="0070C0"/>
                </a:solidFill>
              </a:rPr>
              <a:t> and </a:t>
            </a:r>
            <a:r>
              <a:rPr lang="en-US" sz="2000" dirty="0" err="1">
                <a:solidFill>
                  <a:srgbClr val="0070C0"/>
                </a:solidFill>
              </a:rPr>
              <a:t>Primorje</a:t>
            </a:r>
            <a:r>
              <a:rPr lang="en-US" sz="2000" dirty="0">
                <a:solidFill>
                  <a:srgbClr val="0070C0"/>
                </a:solidFill>
              </a:rPr>
              <a:t> (HR 3), Istria (HR 4) and Dalmatia (HR 5</a:t>
            </a:r>
            <a:r>
              <a:rPr lang="en-US" sz="2000" dirty="0" smtClean="0">
                <a:solidFill>
                  <a:srgbClr val="0070C0"/>
                </a:solidFill>
              </a:rPr>
              <a:t>).</a:t>
            </a:r>
            <a:endParaRPr lang="hr-BA" sz="2000" dirty="0" smtClean="0">
              <a:solidFill>
                <a:srgbClr val="0070C0"/>
              </a:solidFill>
            </a:endParaRPr>
          </a:p>
          <a:p>
            <a:endParaRPr lang="hr-BA" sz="1600" dirty="0" smtClean="0">
              <a:solidFill>
                <a:srgbClr val="0070C0"/>
              </a:solidFill>
            </a:endParaRPr>
          </a:p>
          <a:p>
            <a:r>
              <a:rPr lang="hr-BA" sz="1600" dirty="0" smtClean="0">
                <a:solidFill>
                  <a:srgbClr val="0070C0"/>
                </a:solidFill>
              </a:rPr>
              <a:t>-</a:t>
            </a:r>
            <a:r>
              <a:rPr lang="en-US" sz="1600" dirty="0">
                <a:solidFill>
                  <a:srgbClr val="0070C0"/>
                </a:solidFill>
              </a:rPr>
              <a:t>- The estimate for </a:t>
            </a:r>
            <a:r>
              <a:rPr lang="hr-HR" sz="1600" dirty="0" smtClean="0">
                <a:solidFill>
                  <a:srgbClr val="0070C0"/>
                </a:solidFill>
              </a:rPr>
              <a:t>Osijek </a:t>
            </a:r>
            <a:r>
              <a:rPr lang="en-US" sz="1600" dirty="0" smtClean="0">
                <a:solidFill>
                  <a:srgbClr val="0070C0"/>
                </a:solidFill>
              </a:rPr>
              <a:t>agglomeration was </a:t>
            </a:r>
            <a:r>
              <a:rPr lang="en-US" sz="1600" dirty="0">
                <a:solidFill>
                  <a:srgbClr val="0070C0"/>
                </a:solidFill>
              </a:rPr>
              <a:t>given on the basis of the measurement results from </a:t>
            </a:r>
            <a:r>
              <a:rPr lang="hr-HR" sz="1600" dirty="0" smtClean="0">
                <a:solidFill>
                  <a:srgbClr val="0070C0"/>
                </a:solidFill>
              </a:rPr>
              <a:t>monitoring </a:t>
            </a:r>
            <a:r>
              <a:rPr lang="en-US" sz="1600" dirty="0" smtClean="0">
                <a:solidFill>
                  <a:srgbClr val="0070C0"/>
                </a:solidFill>
              </a:rPr>
              <a:t>stations </a:t>
            </a:r>
            <a:r>
              <a:rPr lang="en-US" sz="1600" dirty="0" err="1">
                <a:solidFill>
                  <a:srgbClr val="0070C0"/>
                </a:solidFill>
              </a:rPr>
              <a:t>Kopački</a:t>
            </a:r>
            <a:r>
              <a:rPr lang="en-US" sz="1600" dirty="0">
                <a:solidFill>
                  <a:srgbClr val="0070C0"/>
                </a:solidFill>
              </a:rPr>
              <a:t> </a:t>
            </a:r>
            <a:r>
              <a:rPr lang="en-US" sz="1600" dirty="0" err="1">
                <a:solidFill>
                  <a:srgbClr val="0070C0"/>
                </a:solidFill>
              </a:rPr>
              <a:t>rit</a:t>
            </a:r>
            <a:r>
              <a:rPr lang="en-US" sz="1600" dirty="0">
                <a:solidFill>
                  <a:srgbClr val="0070C0"/>
                </a:solidFill>
              </a:rPr>
              <a:t> (nearest </a:t>
            </a:r>
            <a:r>
              <a:rPr lang="hr-HR" sz="1600" dirty="0" smtClean="0">
                <a:solidFill>
                  <a:srgbClr val="0070C0"/>
                </a:solidFill>
              </a:rPr>
              <a:t>monitoring</a:t>
            </a:r>
            <a:r>
              <a:rPr lang="en-US" sz="1600" dirty="0" smtClean="0">
                <a:solidFill>
                  <a:srgbClr val="0070C0"/>
                </a:solidFill>
              </a:rPr>
              <a:t> </a:t>
            </a:r>
            <a:r>
              <a:rPr lang="en-US" sz="1600" dirty="0">
                <a:solidFill>
                  <a:srgbClr val="0070C0"/>
                </a:solidFill>
              </a:rPr>
              <a:t>station) and ZAGREB PPI PM2,5 - </a:t>
            </a:r>
            <a:r>
              <a:rPr lang="hr-HR" sz="1600" dirty="0" err="1" smtClean="0">
                <a:solidFill>
                  <a:srgbClr val="0070C0"/>
                </a:solidFill>
              </a:rPr>
              <a:t>K</a:t>
            </a:r>
            <a:r>
              <a:rPr lang="en-US" sz="1600" dirty="0" err="1" smtClean="0">
                <a:solidFill>
                  <a:srgbClr val="0070C0"/>
                </a:solidFill>
              </a:rPr>
              <a:t>saverska</a:t>
            </a:r>
            <a:r>
              <a:rPr lang="en-US" sz="1600" dirty="0" smtClean="0">
                <a:solidFill>
                  <a:srgbClr val="0070C0"/>
                </a:solidFill>
              </a:rPr>
              <a:t> </a:t>
            </a:r>
            <a:r>
              <a:rPr lang="en-US" sz="1600" dirty="0" err="1">
                <a:solidFill>
                  <a:srgbClr val="0070C0"/>
                </a:solidFill>
              </a:rPr>
              <a:t>cesta</a:t>
            </a:r>
            <a:r>
              <a:rPr lang="en-US" sz="1600" dirty="0">
                <a:solidFill>
                  <a:srgbClr val="0070C0"/>
                </a:solidFill>
              </a:rPr>
              <a:t> (city background </a:t>
            </a:r>
            <a:r>
              <a:rPr lang="en-US" sz="1600" dirty="0" smtClean="0">
                <a:solidFill>
                  <a:srgbClr val="0070C0"/>
                </a:solidFill>
              </a:rPr>
              <a:t>m</a:t>
            </a:r>
            <a:r>
              <a:rPr lang="hr-HR" sz="1600" dirty="0" err="1" smtClean="0">
                <a:solidFill>
                  <a:srgbClr val="0070C0"/>
                </a:solidFill>
              </a:rPr>
              <a:t>onitoring</a:t>
            </a:r>
            <a:r>
              <a:rPr lang="en-US" sz="1600" dirty="0" smtClean="0">
                <a:solidFill>
                  <a:srgbClr val="0070C0"/>
                </a:solidFill>
              </a:rPr>
              <a:t> </a:t>
            </a:r>
            <a:r>
              <a:rPr lang="en-US" sz="1600" dirty="0">
                <a:solidFill>
                  <a:srgbClr val="0070C0"/>
                </a:solidFill>
              </a:rPr>
              <a:t>station).</a:t>
            </a:r>
            <a:endParaRPr lang="hr-BA" sz="1600" dirty="0" smtClean="0">
              <a:solidFill>
                <a:srgbClr val="0070C0"/>
              </a:solidFill>
            </a:endParaRPr>
          </a:p>
          <a:p>
            <a:r>
              <a:rPr lang="hr-BA" sz="1600" dirty="0" smtClean="0">
                <a:solidFill>
                  <a:srgbClr val="0070C0"/>
                </a:solidFill>
              </a:rPr>
              <a:t> </a:t>
            </a:r>
            <a:endParaRPr lang="hr-BA" sz="1600" dirty="0">
              <a:solidFill>
                <a:srgbClr val="0070C0"/>
              </a:solidFill>
            </a:endParaRPr>
          </a:p>
        </p:txBody>
      </p:sp>
      <p:pic>
        <p:nvPicPr>
          <p:cNvPr id="8" name="Picture 7"/>
          <p:cNvPicPr>
            <a:picLocks noChangeAspect="1"/>
          </p:cNvPicPr>
          <p:nvPr/>
        </p:nvPicPr>
        <p:blipFill>
          <a:blip r:embed="rId4"/>
          <a:stretch>
            <a:fillRect/>
          </a:stretch>
        </p:blipFill>
        <p:spPr>
          <a:xfrm>
            <a:off x="4203130" y="6212148"/>
            <a:ext cx="3333520" cy="587405"/>
          </a:xfrm>
          <a:prstGeom prst="rect">
            <a:avLst/>
          </a:prstGeom>
        </p:spPr>
      </p:pic>
      <p:pic>
        <p:nvPicPr>
          <p:cNvPr id="14" name="Picture 13"/>
          <p:cNvPicPr/>
          <p:nvPr/>
        </p:nvPicPr>
        <p:blipFill>
          <a:blip r:embed="rId5"/>
          <a:stretch>
            <a:fillRect/>
          </a:stretch>
        </p:blipFill>
        <p:spPr>
          <a:xfrm>
            <a:off x="644033" y="1884997"/>
            <a:ext cx="4494351" cy="4271037"/>
          </a:xfrm>
          <a:prstGeom prst="rect">
            <a:avLst/>
          </a:prstGeom>
        </p:spPr>
      </p:pic>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726072302"/>
      </p:ext>
    </p:extLst>
  </p:cSld>
  <p:clrMapOvr>
    <a:masterClrMapping/>
  </p:clrMapOvr>
  <p:transition spd="med">
    <p:fade thruBlk="1"/>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9799" y="1118586"/>
            <a:ext cx="8660352" cy="5215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a:solidFill>
                  <a:srgbClr val="0070C0"/>
                </a:solidFill>
              </a:rPr>
              <a:t>Assessment of zones and agglomerations pollution (compliance) for </a:t>
            </a:r>
            <a:r>
              <a:rPr lang="pl-PL" sz="2000" b="1" dirty="0" smtClean="0">
                <a:solidFill>
                  <a:srgbClr val="0070C0"/>
                </a:solidFill>
              </a:rPr>
              <a:t>2015– O</a:t>
            </a:r>
            <a:r>
              <a:rPr lang="pl-PL" sz="2000" b="1" baseline="-25000" dirty="0" smtClean="0">
                <a:solidFill>
                  <a:srgbClr val="0070C0"/>
                </a:solidFill>
              </a:rPr>
              <a:t>3</a:t>
            </a:r>
            <a:endParaRPr lang="pl-PL" sz="2000" b="1" baseline="-25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5078351" y="1363772"/>
            <a:ext cx="3786342" cy="5016758"/>
          </a:xfrm>
          <a:prstGeom prst="rect">
            <a:avLst/>
          </a:prstGeom>
        </p:spPr>
        <p:txBody>
          <a:bodyPr wrap="square">
            <a:spAutoFit/>
          </a:bodyPr>
          <a:lstStyle/>
          <a:p>
            <a:r>
              <a:rPr lang="en-US" sz="2000" dirty="0">
                <a:solidFill>
                  <a:srgbClr val="0070C0"/>
                </a:solidFill>
              </a:rPr>
              <a:t>On the basis of the analysis of the data obtained by measuring, it was estimated that the concentrations of ozone were higher than the prescribed target values in the agglomerations of Zagreb and Rijeka and in the zones </a:t>
            </a:r>
            <a:r>
              <a:rPr lang="hr-HR" sz="2000" dirty="0" smtClean="0">
                <a:solidFill>
                  <a:srgbClr val="0070C0"/>
                </a:solidFill>
              </a:rPr>
              <a:t>Continental Croatia </a:t>
            </a:r>
            <a:r>
              <a:rPr lang="en-US" sz="2000" dirty="0" smtClean="0">
                <a:solidFill>
                  <a:srgbClr val="0070C0"/>
                </a:solidFill>
              </a:rPr>
              <a:t>(HR </a:t>
            </a:r>
            <a:r>
              <a:rPr lang="en-US" sz="2000" dirty="0">
                <a:solidFill>
                  <a:srgbClr val="0070C0"/>
                </a:solidFill>
              </a:rPr>
              <a:t>1), </a:t>
            </a:r>
            <a:r>
              <a:rPr lang="en-US" sz="2000" dirty="0" err="1">
                <a:solidFill>
                  <a:srgbClr val="0070C0"/>
                </a:solidFill>
              </a:rPr>
              <a:t>Lika</a:t>
            </a:r>
            <a:r>
              <a:rPr lang="en-US" sz="2000" dirty="0">
                <a:solidFill>
                  <a:srgbClr val="0070C0"/>
                </a:solidFill>
              </a:rPr>
              <a:t>, Gorski </a:t>
            </a:r>
            <a:r>
              <a:rPr lang="en-US" sz="2000" dirty="0" err="1">
                <a:solidFill>
                  <a:srgbClr val="0070C0"/>
                </a:solidFill>
              </a:rPr>
              <a:t>kotar</a:t>
            </a:r>
            <a:r>
              <a:rPr lang="en-US" sz="2000" dirty="0">
                <a:solidFill>
                  <a:srgbClr val="0070C0"/>
                </a:solidFill>
              </a:rPr>
              <a:t> and </a:t>
            </a:r>
            <a:r>
              <a:rPr lang="en-US" sz="2000" dirty="0" err="1">
                <a:solidFill>
                  <a:srgbClr val="0070C0"/>
                </a:solidFill>
              </a:rPr>
              <a:t>Primorje</a:t>
            </a:r>
            <a:r>
              <a:rPr lang="en-US" sz="2000" dirty="0">
                <a:solidFill>
                  <a:srgbClr val="0070C0"/>
                </a:solidFill>
              </a:rPr>
              <a:t> (HR 3), </a:t>
            </a:r>
            <a:r>
              <a:rPr lang="en-US" sz="2000" dirty="0" err="1" smtClean="0">
                <a:solidFill>
                  <a:srgbClr val="0070C0"/>
                </a:solidFill>
              </a:rPr>
              <a:t>Istr</a:t>
            </a:r>
            <a:r>
              <a:rPr lang="hr-HR" sz="2000" dirty="0" smtClean="0">
                <a:solidFill>
                  <a:srgbClr val="0070C0"/>
                </a:solidFill>
              </a:rPr>
              <a:t>i</a:t>
            </a:r>
            <a:r>
              <a:rPr lang="en-US" sz="2000" dirty="0" smtClean="0">
                <a:solidFill>
                  <a:srgbClr val="0070C0"/>
                </a:solidFill>
              </a:rPr>
              <a:t>a </a:t>
            </a:r>
            <a:r>
              <a:rPr lang="en-US" sz="2000" dirty="0">
                <a:solidFill>
                  <a:srgbClr val="0070C0"/>
                </a:solidFill>
              </a:rPr>
              <a:t>(HR 4) and Dalmatia (HR 5). - In Industrial </a:t>
            </a:r>
            <a:r>
              <a:rPr lang="hr-HR" sz="2000" dirty="0" smtClean="0">
                <a:solidFill>
                  <a:srgbClr val="0070C0"/>
                </a:solidFill>
              </a:rPr>
              <a:t>z</a:t>
            </a:r>
            <a:r>
              <a:rPr lang="en-US" sz="2000" dirty="0" smtClean="0">
                <a:solidFill>
                  <a:srgbClr val="0070C0"/>
                </a:solidFill>
              </a:rPr>
              <a:t>one </a:t>
            </a:r>
            <a:r>
              <a:rPr lang="en-US" sz="2000" dirty="0">
                <a:solidFill>
                  <a:srgbClr val="0070C0"/>
                </a:solidFill>
              </a:rPr>
              <a:t>(HR 2) and Osijek agglomeration the ozone concentration </a:t>
            </a:r>
            <a:r>
              <a:rPr lang="hr-HR" sz="2000" dirty="0" err="1" smtClean="0">
                <a:solidFill>
                  <a:srgbClr val="0070C0"/>
                </a:solidFill>
              </a:rPr>
              <a:t>were</a:t>
            </a:r>
            <a:r>
              <a:rPr lang="en-US" sz="2000" dirty="0" smtClean="0">
                <a:solidFill>
                  <a:srgbClr val="0070C0"/>
                </a:solidFill>
              </a:rPr>
              <a:t> </a:t>
            </a:r>
            <a:r>
              <a:rPr lang="en-US" sz="2000" dirty="0">
                <a:solidFill>
                  <a:srgbClr val="0070C0"/>
                </a:solidFill>
              </a:rPr>
              <a:t>lower than the prescribed target values.</a:t>
            </a:r>
            <a:endParaRPr lang="hr-BA" sz="2000" dirty="0" smtClean="0">
              <a:solidFill>
                <a:srgbClr val="0070C0"/>
              </a:solidFill>
            </a:endParaRPr>
          </a:p>
          <a:p>
            <a:r>
              <a:rPr lang="hr-BA" sz="2000" dirty="0" smtClean="0">
                <a:solidFill>
                  <a:srgbClr val="0070C0"/>
                </a:solidFill>
              </a:rPr>
              <a:t>-Split </a:t>
            </a:r>
            <a:r>
              <a:rPr lang="hr-BA" sz="2000" dirty="0" err="1" smtClean="0">
                <a:solidFill>
                  <a:srgbClr val="0070C0"/>
                </a:solidFill>
              </a:rPr>
              <a:t>agglomeration</a:t>
            </a:r>
            <a:r>
              <a:rPr lang="hr-BA" sz="2000" dirty="0">
                <a:solidFill>
                  <a:srgbClr val="0070C0"/>
                </a:solidFill>
              </a:rPr>
              <a:t> </a:t>
            </a:r>
            <a:r>
              <a:rPr lang="hr-BA" sz="2000" dirty="0" err="1" smtClean="0">
                <a:solidFill>
                  <a:srgbClr val="0070C0"/>
                </a:solidFill>
              </a:rPr>
              <a:t>was</a:t>
            </a:r>
            <a:r>
              <a:rPr lang="hr-BA" sz="2000" dirty="0" smtClean="0">
                <a:solidFill>
                  <a:srgbClr val="0070C0"/>
                </a:solidFill>
              </a:rPr>
              <a:t> </a:t>
            </a:r>
            <a:r>
              <a:rPr lang="hr-BA" sz="2000" dirty="0" err="1" smtClean="0">
                <a:solidFill>
                  <a:srgbClr val="0070C0"/>
                </a:solidFill>
              </a:rPr>
              <a:t>not</a:t>
            </a:r>
            <a:r>
              <a:rPr lang="hr-BA" sz="2000" dirty="0" smtClean="0">
                <a:solidFill>
                  <a:srgbClr val="0070C0"/>
                </a:solidFill>
              </a:rPr>
              <a:t> </a:t>
            </a:r>
            <a:r>
              <a:rPr lang="hr-BA" sz="2000" dirty="0" err="1" smtClean="0">
                <a:solidFill>
                  <a:srgbClr val="0070C0"/>
                </a:solidFill>
              </a:rPr>
              <a:t>assessed</a:t>
            </a:r>
            <a:endParaRPr lang="hr-BA" sz="2000" dirty="0">
              <a:solidFill>
                <a:srgbClr val="0070C0"/>
              </a:solidFill>
            </a:endParaRPr>
          </a:p>
        </p:txBody>
      </p:sp>
      <p:pic>
        <p:nvPicPr>
          <p:cNvPr id="8" name="Picture 7"/>
          <p:cNvPicPr>
            <a:picLocks noChangeAspect="1"/>
          </p:cNvPicPr>
          <p:nvPr/>
        </p:nvPicPr>
        <p:blipFill>
          <a:blip r:embed="rId5"/>
          <a:stretch>
            <a:fillRect/>
          </a:stretch>
        </p:blipFill>
        <p:spPr>
          <a:xfrm>
            <a:off x="4203130" y="6212148"/>
            <a:ext cx="3333520" cy="587405"/>
          </a:xfrm>
          <a:prstGeom prst="rect">
            <a:avLst/>
          </a:prstGeom>
        </p:spPr>
      </p:pic>
      <p:pic>
        <p:nvPicPr>
          <p:cNvPr id="14" name="Picture 13"/>
          <p:cNvPicPr/>
          <p:nvPr/>
        </p:nvPicPr>
        <p:blipFill>
          <a:blip r:embed="rId6"/>
          <a:stretch>
            <a:fillRect/>
          </a:stretch>
        </p:blipFill>
        <p:spPr>
          <a:xfrm>
            <a:off x="517249" y="1828882"/>
            <a:ext cx="4561102" cy="4250049"/>
          </a:xfrm>
          <a:prstGeom prst="rect">
            <a:avLst/>
          </a:prstGeom>
        </p:spPr>
      </p:pic>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966460512"/>
      </p:ext>
    </p:extLst>
  </p:cSld>
  <p:clrMapOvr>
    <a:masterClrMapping/>
  </p:clrMapOvr>
  <p:transition spd="med">
    <p:fade thruBlk="1"/>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7" y="1180730"/>
            <a:ext cx="8615964" cy="515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a:solidFill>
                  <a:srgbClr val="0070C0"/>
                </a:solidFill>
              </a:rPr>
              <a:t>Assessment of zones and agglomerations pollution (compliance) for </a:t>
            </a:r>
            <a:r>
              <a:rPr lang="pl-PL" sz="2000" b="1" dirty="0" smtClean="0">
                <a:solidFill>
                  <a:srgbClr val="0070C0"/>
                </a:solidFill>
              </a:rPr>
              <a:t>2015 – CO</a:t>
            </a:r>
            <a:endParaRPr lang="pl-PL" sz="2000" b="1" baseline="-25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5103911" y="2086252"/>
            <a:ext cx="3716239" cy="2246769"/>
          </a:xfrm>
          <a:prstGeom prst="rect">
            <a:avLst/>
          </a:prstGeom>
        </p:spPr>
        <p:txBody>
          <a:bodyPr wrap="square">
            <a:spAutoFit/>
          </a:bodyPr>
          <a:lstStyle/>
          <a:p>
            <a:r>
              <a:rPr lang="en-US" sz="2000" dirty="0">
                <a:solidFill>
                  <a:srgbClr val="0070C0"/>
                </a:solidFill>
              </a:rPr>
              <a:t>Based on indicative measurements and objective / expert </a:t>
            </a:r>
            <a:r>
              <a:rPr lang="en-US" sz="2000" dirty="0" smtClean="0">
                <a:solidFill>
                  <a:srgbClr val="0070C0"/>
                </a:solidFill>
              </a:rPr>
              <a:t>estimate, </a:t>
            </a:r>
            <a:r>
              <a:rPr lang="hr-HR" sz="2000" dirty="0" err="1" smtClean="0">
                <a:solidFill>
                  <a:srgbClr val="0070C0"/>
                </a:solidFill>
              </a:rPr>
              <a:t>it</a:t>
            </a:r>
            <a:r>
              <a:rPr lang="hr-HR" sz="2000" dirty="0" smtClean="0">
                <a:solidFill>
                  <a:srgbClr val="0070C0"/>
                </a:solidFill>
              </a:rPr>
              <a:t> </a:t>
            </a:r>
            <a:r>
              <a:rPr lang="hr-HR" sz="2000" dirty="0" err="1" smtClean="0">
                <a:solidFill>
                  <a:srgbClr val="0070C0"/>
                </a:solidFill>
              </a:rPr>
              <a:t>was</a:t>
            </a:r>
            <a:r>
              <a:rPr lang="hr-HR" sz="2000" dirty="0" smtClean="0">
                <a:solidFill>
                  <a:srgbClr val="0070C0"/>
                </a:solidFill>
              </a:rPr>
              <a:t> </a:t>
            </a:r>
            <a:r>
              <a:rPr lang="hr-HR" sz="2000" dirty="0" err="1" smtClean="0">
                <a:solidFill>
                  <a:srgbClr val="0070C0"/>
                </a:solidFill>
              </a:rPr>
              <a:t>estimated</a:t>
            </a:r>
            <a:r>
              <a:rPr lang="hr-HR" sz="2000" dirty="0" smtClean="0">
                <a:solidFill>
                  <a:srgbClr val="0070C0"/>
                </a:solidFill>
              </a:rPr>
              <a:t> </a:t>
            </a:r>
            <a:r>
              <a:rPr lang="hr-HR" sz="2000" dirty="0" err="1" smtClean="0">
                <a:solidFill>
                  <a:srgbClr val="0070C0"/>
                </a:solidFill>
              </a:rPr>
              <a:t>that</a:t>
            </a:r>
            <a:r>
              <a:rPr lang="hr-HR" sz="2000" dirty="0" smtClean="0">
                <a:solidFill>
                  <a:srgbClr val="0070C0"/>
                </a:solidFill>
              </a:rPr>
              <a:t> t</a:t>
            </a:r>
            <a:r>
              <a:rPr lang="en-US" sz="2000" dirty="0" smtClean="0">
                <a:solidFill>
                  <a:srgbClr val="0070C0"/>
                </a:solidFill>
              </a:rPr>
              <a:t>he </a:t>
            </a:r>
            <a:r>
              <a:rPr lang="en-US" sz="2000" dirty="0">
                <a:solidFill>
                  <a:srgbClr val="0070C0"/>
                </a:solidFill>
              </a:rPr>
              <a:t>CO concentrations were lower than the prescribed limit values in all zones and agglomerations</a:t>
            </a:r>
            <a:r>
              <a:rPr lang="en-US" sz="2000" dirty="0" smtClean="0">
                <a:solidFill>
                  <a:srgbClr val="0070C0"/>
                </a:solidFill>
              </a:rPr>
              <a:t>.</a:t>
            </a:r>
            <a:endParaRPr lang="hr-BA" sz="2000" dirty="0" smtClean="0">
              <a:solidFill>
                <a:srgbClr val="0070C0"/>
              </a:solidFill>
            </a:endParaRPr>
          </a:p>
        </p:txBody>
      </p:sp>
      <p:pic>
        <p:nvPicPr>
          <p:cNvPr id="8" name="Picture 7"/>
          <p:cNvPicPr>
            <a:picLocks noChangeAspect="1"/>
          </p:cNvPicPr>
          <p:nvPr/>
        </p:nvPicPr>
        <p:blipFill>
          <a:blip r:embed="rId5"/>
          <a:stretch>
            <a:fillRect/>
          </a:stretch>
        </p:blipFill>
        <p:spPr>
          <a:xfrm>
            <a:off x="4203130" y="6212148"/>
            <a:ext cx="3333520" cy="587405"/>
          </a:xfrm>
          <a:prstGeom prst="rect">
            <a:avLst/>
          </a:prstGeom>
        </p:spPr>
      </p:pic>
      <p:pic>
        <p:nvPicPr>
          <p:cNvPr id="13" name="Picture 12"/>
          <p:cNvPicPr/>
          <p:nvPr/>
        </p:nvPicPr>
        <p:blipFill>
          <a:blip r:embed="rId6"/>
          <a:stretch>
            <a:fillRect/>
          </a:stretch>
        </p:blipFill>
        <p:spPr>
          <a:xfrm>
            <a:off x="477711" y="1782957"/>
            <a:ext cx="4410416" cy="4243046"/>
          </a:xfrm>
          <a:prstGeom prst="rect">
            <a:avLst/>
          </a:prstGeom>
        </p:spPr>
      </p:pic>
      <p:sp>
        <p:nvSpPr>
          <p:cNvPr id="14"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696707301"/>
      </p:ext>
    </p:extLst>
  </p:cSld>
  <p:clrMapOvr>
    <a:masterClrMapping/>
  </p:clrMapOvr>
  <p:transition spd="med">
    <p:fade thruBlk="1"/>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0919" y="1533545"/>
            <a:ext cx="8859915"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000" b="1" dirty="0">
                <a:solidFill>
                  <a:srgbClr val="0070C0"/>
                </a:solidFill>
              </a:rPr>
              <a:t>The </a:t>
            </a:r>
            <a:r>
              <a:rPr lang="hr-HR" sz="2000" b="1" dirty="0" smtClean="0">
                <a:solidFill>
                  <a:srgbClr val="0070C0"/>
                </a:solidFill>
              </a:rPr>
              <a:t>system (Portal)</a:t>
            </a:r>
            <a:r>
              <a:rPr lang="en-US" sz="2000" b="1" dirty="0" smtClean="0">
                <a:solidFill>
                  <a:srgbClr val="0070C0"/>
                </a:solidFill>
              </a:rPr>
              <a:t> </a:t>
            </a:r>
            <a:r>
              <a:rPr lang="hr-HR" sz="2000" b="1" dirty="0" err="1" smtClean="0">
                <a:solidFill>
                  <a:srgbClr val="0070C0"/>
                </a:solidFill>
              </a:rPr>
              <a:t>allows</a:t>
            </a:r>
            <a:r>
              <a:rPr lang="hr-HR" sz="2000" b="1" dirty="0" smtClean="0">
                <a:solidFill>
                  <a:srgbClr val="0070C0"/>
                </a:solidFill>
              </a:rPr>
              <a:t> for</a:t>
            </a:r>
            <a:r>
              <a:rPr lang="en-US" sz="2000" b="1" dirty="0" smtClean="0">
                <a:solidFill>
                  <a:srgbClr val="0070C0"/>
                </a:solidFill>
              </a:rPr>
              <a:t> </a:t>
            </a:r>
            <a:r>
              <a:rPr lang="hr-HR" sz="2000" b="1" dirty="0" err="1" smtClean="0">
                <a:solidFill>
                  <a:srgbClr val="0070C0"/>
                </a:solidFill>
              </a:rPr>
              <a:t>submission</a:t>
            </a:r>
            <a:r>
              <a:rPr lang="hr-HR" sz="2000" b="1" dirty="0" smtClean="0">
                <a:solidFill>
                  <a:srgbClr val="0070C0"/>
                </a:solidFill>
              </a:rPr>
              <a:t> </a:t>
            </a:r>
            <a:r>
              <a:rPr lang="hr-HR" sz="2000" b="1" dirty="0" err="1" smtClean="0">
                <a:solidFill>
                  <a:srgbClr val="0070C0"/>
                </a:solidFill>
              </a:rPr>
              <a:t>of</a:t>
            </a:r>
            <a:r>
              <a:rPr lang="hr-HR" sz="2000" b="1" dirty="0" smtClean="0">
                <a:solidFill>
                  <a:srgbClr val="0070C0"/>
                </a:solidFill>
              </a:rPr>
              <a:t> </a:t>
            </a:r>
            <a:r>
              <a:rPr lang="en-US" sz="2000" b="1" dirty="0" smtClean="0">
                <a:solidFill>
                  <a:srgbClr val="0070C0"/>
                </a:solidFill>
              </a:rPr>
              <a:t>air </a:t>
            </a:r>
            <a:r>
              <a:rPr lang="en-US" sz="2000" b="1" dirty="0">
                <a:solidFill>
                  <a:srgbClr val="0070C0"/>
                </a:solidFill>
              </a:rPr>
              <a:t>quality information </a:t>
            </a:r>
            <a:r>
              <a:rPr lang="en-US" sz="2000" dirty="0">
                <a:solidFill>
                  <a:srgbClr val="0070C0"/>
                </a:solidFill>
              </a:rPr>
              <a:t>in a standardized data exchange (.xml) format to </a:t>
            </a:r>
            <a:r>
              <a:rPr lang="en-US" sz="2000" dirty="0" smtClean="0">
                <a:solidFill>
                  <a:srgbClr val="0070C0"/>
                </a:solidFill>
              </a:rPr>
              <a:t>the</a:t>
            </a:r>
            <a:r>
              <a:rPr lang="hr-HR" sz="2000" dirty="0" smtClean="0">
                <a:solidFill>
                  <a:srgbClr val="0070C0"/>
                </a:solidFill>
              </a:rPr>
              <a:t> </a:t>
            </a:r>
            <a:r>
              <a:rPr lang="hr-HR" sz="2000" dirty="0" err="1" smtClean="0">
                <a:solidFill>
                  <a:srgbClr val="0070C0"/>
                </a:solidFill>
              </a:rPr>
              <a:t>repository</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hr-HR" sz="2000" dirty="0" err="1" smtClean="0">
                <a:solidFill>
                  <a:srgbClr val="0070C0"/>
                </a:solidFill>
              </a:rPr>
              <a:t>the</a:t>
            </a:r>
            <a:r>
              <a:rPr lang="en-US" sz="2000" dirty="0" smtClean="0">
                <a:solidFill>
                  <a:srgbClr val="0070C0"/>
                </a:solidFill>
              </a:rPr>
              <a:t> </a:t>
            </a:r>
            <a:r>
              <a:rPr lang="en-US" sz="2000" dirty="0">
                <a:solidFill>
                  <a:srgbClr val="0070C0"/>
                </a:solidFill>
              </a:rPr>
              <a:t>European Commission and European Environment </a:t>
            </a:r>
            <a:r>
              <a:rPr lang="en-US" sz="2000" dirty="0" smtClean="0">
                <a:solidFill>
                  <a:srgbClr val="0070C0"/>
                </a:solidFill>
              </a:rPr>
              <a:t>Agency </a:t>
            </a:r>
            <a:r>
              <a:rPr lang="en-US" sz="2000" dirty="0">
                <a:solidFill>
                  <a:srgbClr val="0070C0"/>
                </a:solidFill>
              </a:rPr>
              <a:t>in accordance with </a:t>
            </a:r>
            <a:r>
              <a:rPr lang="en-US" sz="2000" dirty="0" smtClean="0">
                <a:solidFill>
                  <a:srgbClr val="0070C0"/>
                </a:solidFill>
              </a:rPr>
              <a:t>requirements</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en-US" sz="2000" b="1" dirty="0" smtClean="0">
                <a:solidFill>
                  <a:srgbClr val="0070C0"/>
                </a:solidFill>
              </a:rPr>
              <a:t>CAFE </a:t>
            </a:r>
            <a:r>
              <a:rPr lang="en-US" sz="2000" b="1" dirty="0">
                <a:solidFill>
                  <a:srgbClr val="0070C0"/>
                </a:solidFill>
              </a:rPr>
              <a:t>and </a:t>
            </a:r>
            <a:r>
              <a:rPr lang="en-US" sz="2000" b="1" dirty="0" smtClean="0">
                <a:solidFill>
                  <a:srgbClr val="0070C0"/>
                </a:solidFill>
              </a:rPr>
              <a:t>INSPIRE</a:t>
            </a:r>
            <a:r>
              <a:rPr lang="hr-HR" sz="2000" b="1" dirty="0" smtClean="0">
                <a:solidFill>
                  <a:srgbClr val="0070C0"/>
                </a:solidFill>
              </a:rPr>
              <a:t> </a:t>
            </a:r>
            <a:r>
              <a:rPr lang="hr-HR" sz="2000" b="1" dirty="0" err="1" smtClean="0">
                <a:solidFill>
                  <a:srgbClr val="0070C0"/>
                </a:solidFill>
              </a:rPr>
              <a:t>Directives</a:t>
            </a:r>
            <a:r>
              <a:rPr lang="hr-HR" sz="2000" dirty="0" smtClean="0">
                <a:solidFill>
                  <a:srgbClr val="0070C0"/>
                </a:solidFill>
              </a:rPr>
              <a:t>.</a:t>
            </a:r>
            <a:r>
              <a:rPr lang="en-US" sz="2000" dirty="0" smtClean="0">
                <a:solidFill>
                  <a:srgbClr val="0070C0"/>
                </a:solidFill>
              </a:rPr>
              <a:t> </a:t>
            </a:r>
            <a:endParaRPr lang="hr-HR" sz="2000" dirty="0" smtClean="0">
              <a:solidFill>
                <a:srgbClr val="0070C0"/>
              </a:solidFill>
            </a:endParaRPr>
          </a:p>
          <a:p>
            <a:pPr lvl="1">
              <a:spcBef>
                <a:spcPct val="20000"/>
              </a:spcBef>
            </a:pPr>
            <a:r>
              <a:rPr lang="en-US" sz="2000" b="1" dirty="0" smtClean="0">
                <a:solidFill>
                  <a:srgbClr val="0070C0"/>
                </a:solidFill>
              </a:rPr>
              <a:t>The </a:t>
            </a:r>
            <a:r>
              <a:rPr lang="en-US" sz="2000" b="1" dirty="0">
                <a:solidFill>
                  <a:srgbClr val="0070C0"/>
                </a:solidFill>
              </a:rPr>
              <a:t>portal </a:t>
            </a:r>
            <a:r>
              <a:rPr lang="en-US" sz="2000" dirty="0">
                <a:solidFill>
                  <a:srgbClr val="0070C0"/>
                </a:solidFill>
              </a:rPr>
              <a:t>fully meets the given criteria and </a:t>
            </a:r>
            <a:r>
              <a:rPr lang="en-US" sz="2000" b="1" dirty="0">
                <a:solidFill>
                  <a:srgbClr val="0070C0"/>
                </a:solidFill>
              </a:rPr>
              <a:t>enables complete delivery of all air quality data to the </a:t>
            </a:r>
            <a:r>
              <a:rPr lang="en-US" sz="2000" b="1" dirty="0" smtClean="0">
                <a:solidFill>
                  <a:srgbClr val="0070C0"/>
                </a:solidFill>
              </a:rPr>
              <a:t>EC</a:t>
            </a:r>
            <a:r>
              <a:rPr lang="pl-PL" sz="2000" b="1" dirty="0" smtClean="0">
                <a:solidFill>
                  <a:srgbClr val="0070C0"/>
                </a:solidFill>
              </a:rPr>
              <a:t>.</a:t>
            </a:r>
            <a:endParaRPr lang="pl-PL" sz="2000" b="1" dirty="0">
              <a:solidFill>
                <a:srgbClr val="0070C0"/>
              </a:solidFill>
            </a:endParaRPr>
          </a:p>
          <a:p>
            <a:pPr lvl="1">
              <a:spcBef>
                <a:spcPct val="20000"/>
              </a:spcBef>
            </a:pPr>
            <a:r>
              <a:rPr lang="en-US" sz="2000" dirty="0" smtClean="0">
                <a:solidFill>
                  <a:srgbClr val="0070C0"/>
                </a:solidFill>
              </a:rPr>
              <a:t>Thus </a:t>
            </a:r>
            <a:r>
              <a:rPr lang="en-US" sz="2000" dirty="0">
                <a:solidFill>
                  <a:srgbClr val="0070C0"/>
                </a:solidFill>
              </a:rPr>
              <a:t>the </a:t>
            </a:r>
            <a:r>
              <a:rPr lang="en-US" sz="2000" b="1" dirty="0">
                <a:solidFill>
                  <a:srgbClr val="0070C0"/>
                </a:solidFill>
              </a:rPr>
              <a:t>official air quality data (B - G) were submitted for the first time in the EC data </a:t>
            </a:r>
            <a:r>
              <a:rPr lang="en-US" sz="2000" b="1" dirty="0" smtClean="0">
                <a:solidFill>
                  <a:srgbClr val="0070C0"/>
                </a:solidFill>
              </a:rPr>
              <a:t>repository</a:t>
            </a:r>
            <a:r>
              <a:rPr lang="hr-HR" sz="2000" b="1" dirty="0" smtClean="0">
                <a:solidFill>
                  <a:srgbClr val="0070C0"/>
                </a:solidFill>
              </a:rPr>
              <a:t> </a:t>
            </a:r>
            <a:r>
              <a:rPr lang="en-US" sz="2000" b="1" dirty="0" smtClean="0">
                <a:solidFill>
                  <a:srgbClr val="0070C0"/>
                </a:solidFill>
              </a:rPr>
              <a:t>in </a:t>
            </a:r>
            <a:r>
              <a:rPr lang="en-US" sz="2000" b="1" dirty="0">
                <a:solidFill>
                  <a:srgbClr val="0070C0"/>
                </a:solidFill>
              </a:rPr>
              <a:t>2014 for </a:t>
            </a:r>
            <a:r>
              <a:rPr lang="hr-HR" sz="2000" b="1" dirty="0" err="1" smtClean="0">
                <a:solidFill>
                  <a:srgbClr val="0070C0"/>
                </a:solidFill>
              </a:rPr>
              <a:t>the</a:t>
            </a:r>
            <a:r>
              <a:rPr lang="hr-HR" sz="2000" b="1" dirty="0" smtClean="0">
                <a:solidFill>
                  <a:srgbClr val="0070C0"/>
                </a:solidFill>
              </a:rPr>
              <a:t> </a:t>
            </a:r>
            <a:r>
              <a:rPr lang="hr-HR" sz="2000" b="1" dirty="0" err="1" smtClean="0">
                <a:solidFill>
                  <a:srgbClr val="0070C0"/>
                </a:solidFill>
              </a:rPr>
              <a:t>year</a:t>
            </a:r>
            <a:r>
              <a:rPr lang="hr-HR" sz="2000" b="1" dirty="0" smtClean="0">
                <a:solidFill>
                  <a:srgbClr val="0070C0"/>
                </a:solidFill>
              </a:rPr>
              <a:t> </a:t>
            </a:r>
            <a:r>
              <a:rPr lang="en-US" sz="2000" b="1" dirty="0" smtClean="0">
                <a:solidFill>
                  <a:srgbClr val="0070C0"/>
                </a:solidFill>
              </a:rPr>
              <a:t>2013</a:t>
            </a:r>
            <a:r>
              <a:rPr lang="hr-HR" sz="2000" b="1" dirty="0" smtClean="0">
                <a:solidFill>
                  <a:srgbClr val="0070C0"/>
                </a:solidFill>
              </a:rPr>
              <a:t>.</a:t>
            </a:r>
            <a:endParaRPr lang="pl-PL" sz="2000" b="1" dirty="0" smtClean="0">
              <a:solidFill>
                <a:srgbClr val="0070C0"/>
              </a:solidFill>
            </a:endParaRPr>
          </a:p>
          <a:p>
            <a:pPr lvl="1">
              <a:spcBef>
                <a:spcPct val="20000"/>
              </a:spcBef>
            </a:pPr>
            <a:r>
              <a:rPr lang="en-US" sz="2000" dirty="0">
                <a:solidFill>
                  <a:srgbClr val="0070C0"/>
                </a:solidFill>
              </a:rPr>
              <a:t>All data shall be submitted to the </a:t>
            </a:r>
            <a:r>
              <a:rPr lang="hr-HR" sz="2000" dirty="0" err="1" smtClean="0">
                <a:solidFill>
                  <a:srgbClr val="0070C0"/>
                </a:solidFill>
              </a:rPr>
              <a:t>air</a:t>
            </a:r>
            <a:r>
              <a:rPr lang="hr-HR" sz="2000" dirty="0" smtClean="0">
                <a:solidFill>
                  <a:srgbClr val="0070C0"/>
                </a:solidFill>
              </a:rPr>
              <a:t> </a:t>
            </a:r>
            <a:r>
              <a:rPr lang="hr-HR" sz="2000" dirty="0" err="1" smtClean="0">
                <a:solidFill>
                  <a:srgbClr val="0070C0"/>
                </a:solidFill>
              </a:rPr>
              <a:t>protection</a:t>
            </a:r>
            <a:r>
              <a:rPr lang="hr-HR" sz="2000" dirty="0" smtClean="0">
                <a:solidFill>
                  <a:srgbClr val="0070C0"/>
                </a:solidFill>
              </a:rPr>
              <a:t> </a:t>
            </a:r>
            <a:r>
              <a:rPr lang="en-US" sz="2000" dirty="0" smtClean="0">
                <a:solidFill>
                  <a:srgbClr val="0070C0"/>
                </a:solidFill>
              </a:rPr>
              <a:t>information </a:t>
            </a:r>
            <a:r>
              <a:rPr lang="en-US" sz="2000" dirty="0">
                <a:solidFill>
                  <a:srgbClr val="0070C0"/>
                </a:solidFill>
              </a:rPr>
              <a:t>system in </a:t>
            </a:r>
            <a:r>
              <a:rPr lang="en-US" sz="2000" b="1" dirty="0">
                <a:solidFill>
                  <a:srgbClr val="0070C0"/>
                </a:solidFill>
              </a:rPr>
              <a:t>electronic form </a:t>
            </a:r>
            <a:r>
              <a:rPr lang="en-US" sz="2000" dirty="0">
                <a:solidFill>
                  <a:srgbClr val="0070C0"/>
                </a:solidFill>
              </a:rPr>
              <a:t>using the formats and protocols published by the Agency on its web site.</a:t>
            </a:r>
          </a:p>
          <a:p>
            <a:pPr lvl="1">
              <a:spcBef>
                <a:spcPct val="20000"/>
              </a:spcBef>
            </a:pPr>
            <a:endParaRPr lang="pl-PL" sz="2000" dirty="0" smtClean="0">
              <a:solidFill>
                <a:srgbClr val="0070C0"/>
              </a:solidFill>
            </a:endParaRPr>
          </a:p>
          <a:p>
            <a:pPr lvl="1">
              <a:spcBef>
                <a:spcPct val="20000"/>
              </a:spcBef>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86560142"/>
      </p:ext>
    </p:extLst>
  </p:cSld>
  <p:clrMapOvr>
    <a:masterClrMapping/>
  </p:clrMapOvr>
  <p:transition spd="med">
    <p:fade thruBlk="1"/>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21943" y="1065320"/>
            <a:ext cx="8598208" cy="5269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a:solidFill>
                  <a:srgbClr val="0070C0"/>
                </a:solidFill>
              </a:rPr>
              <a:t>Assessment of zones and agglomerations pollution (compliance) for 2015– </a:t>
            </a:r>
            <a:r>
              <a:rPr lang="pl-PL" sz="2000" b="1" dirty="0" smtClean="0">
                <a:solidFill>
                  <a:srgbClr val="0070C0"/>
                </a:solidFill>
              </a:rPr>
              <a:t>benzene</a:t>
            </a:r>
            <a:endParaRPr lang="pl-PL" sz="2000" b="1" baseline="-25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4670775" y="1739476"/>
            <a:ext cx="4384449" cy="4401205"/>
          </a:xfrm>
          <a:prstGeom prst="rect">
            <a:avLst/>
          </a:prstGeom>
        </p:spPr>
        <p:txBody>
          <a:bodyPr wrap="square">
            <a:spAutoFit/>
          </a:bodyPr>
          <a:lstStyle/>
          <a:p>
            <a:r>
              <a:rPr lang="en-US" sz="2000" dirty="0">
                <a:solidFill>
                  <a:srgbClr val="0070C0"/>
                </a:solidFill>
              </a:rPr>
              <a:t>It was estimated that benzene concentrations were lower than the prescribed </a:t>
            </a:r>
            <a:r>
              <a:rPr lang="hr-HR" sz="2000" dirty="0" err="1" smtClean="0">
                <a:solidFill>
                  <a:srgbClr val="0070C0"/>
                </a:solidFill>
              </a:rPr>
              <a:t>LVs</a:t>
            </a:r>
            <a:r>
              <a:rPr lang="en-US" sz="2000" dirty="0" smtClean="0">
                <a:solidFill>
                  <a:srgbClr val="0070C0"/>
                </a:solidFill>
              </a:rPr>
              <a:t> </a:t>
            </a:r>
            <a:r>
              <a:rPr lang="en-US" sz="2000" dirty="0">
                <a:solidFill>
                  <a:srgbClr val="0070C0"/>
                </a:solidFill>
              </a:rPr>
              <a:t>in all agglomerations.</a:t>
            </a:r>
          </a:p>
          <a:p>
            <a:r>
              <a:rPr lang="en-US" sz="2000" dirty="0">
                <a:solidFill>
                  <a:srgbClr val="0070C0"/>
                </a:solidFill>
              </a:rPr>
              <a:t>- In the Industrial </a:t>
            </a:r>
            <a:r>
              <a:rPr lang="hr-HR" sz="2000" dirty="0" smtClean="0">
                <a:solidFill>
                  <a:srgbClr val="0070C0"/>
                </a:solidFill>
              </a:rPr>
              <a:t>z</a:t>
            </a:r>
            <a:r>
              <a:rPr lang="en-US" sz="2000" dirty="0" smtClean="0">
                <a:solidFill>
                  <a:srgbClr val="0070C0"/>
                </a:solidFill>
              </a:rPr>
              <a:t>one </a:t>
            </a:r>
            <a:r>
              <a:rPr lang="en-US" sz="2000" dirty="0">
                <a:solidFill>
                  <a:srgbClr val="0070C0"/>
                </a:solidFill>
              </a:rPr>
              <a:t>(HR 2) at the Sisak-1 terminal </a:t>
            </a:r>
            <a:r>
              <a:rPr lang="hr-HR" sz="2000" dirty="0" smtClean="0">
                <a:solidFill>
                  <a:srgbClr val="0070C0"/>
                </a:solidFill>
              </a:rPr>
              <a:t>monitoring</a:t>
            </a:r>
            <a:r>
              <a:rPr lang="en-US" sz="2000" dirty="0" smtClean="0">
                <a:solidFill>
                  <a:srgbClr val="0070C0"/>
                </a:solidFill>
              </a:rPr>
              <a:t> station</a:t>
            </a:r>
            <a:r>
              <a:rPr lang="hr-HR" sz="2000" dirty="0" smtClean="0">
                <a:solidFill>
                  <a:srgbClr val="0070C0"/>
                </a:solidFill>
              </a:rPr>
              <a:t>, </a:t>
            </a:r>
            <a:r>
              <a:rPr lang="en-US" sz="2000" dirty="0" smtClean="0">
                <a:solidFill>
                  <a:srgbClr val="0070C0"/>
                </a:solidFill>
              </a:rPr>
              <a:t>benzene </a:t>
            </a:r>
            <a:r>
              <a:rPr lang="hr-HR" sz="2000" dirty="0" err="1" smtClean="0">
                <a:solidFill>
                  <a:srgbClr val="0070C0"/>
                </a:solidFill>
              </a:rPr>
              <a:t>concentrations</a:t>
            </a:r>
            <a:r>
              <a:rPr lang="en-US" sz="2000" dirty="0" smtClean="0">
                <a:solidFill>
                  <a:srgbClr val="0070C0"/>
                </a:solidFill>
              </a:rPr>
              <a:t> </a:t>
            </a:r>
            <a:r>
              <a:rPr lang="hr-HR" sz="2000" dirty="0" err="1" smtClean="0">
                <a:solidFill>
                  <a:srgbClr val="0070C0"/>
                </a:solidFill>
              </a:rPr>
              <a:t>were</a:t>
            </a:r>
            <a:r>
              <a:rPr lang="hr-HR" sz="2000" dirty="0" smtClean="0">
                <a:solidFill>
                  <a:srgbClr val="0070C0"/>
                </a:solidFill>
              </a:rPr>
              <a:t> </a:t>
            </a:r>
            <a:r>
              <a:rPr lang="hr-HR" sz="2000" dirty="0" err="1" smtClean="0">
                <a:solidFill>
                  <a:srgbClr val="0070C0"/>
                </a:solidFill>
              </a:rPr>
              <a:t>higher</a:t>
            </a:r>
            <a:r>
              <a:rPr lang="hr-HR" sz="2000" dirty="0" smtClean="0">
                <a:solidFill>
                  <a:srgbClr val="0070C0"/>
                </a:solidFill>
              </a:rPr>
              <a:t> </a:t>
            </a:r>
            <a:r>
              <a:rPr lang="en-US" sz="2000" dirty="0" smtClean="0">
                <a:solidFill>
                  <a:srgbClr val="0070C0"/>
                </a:solidFill>
              </a:rPr>
              <a:t>than </a:t>
            </a:r>
            <a:r>
              <a:rPr lang="en-US" sz="2000" dirty="0">
                <a:solidFill>
                  <a:srgbClr val="0070C0"/>
                </a:solidFill>
              </a:rPr>
              <a:t>the limit value.</a:t>
            </a:r>
          </a:p>
          <a:p>
            <a:r>
              <a:rPr lang="en-US" sz="2000" dirty="0">
                <a:solidFill>
                  <a:srgbClr val="0070C0"/>
                </a:solidFill>
              </a:rPr>
              <a:t>- The objective / expert estimate </a:t>
            </a:r>
            <a:r>
              <a:rPr lang="hr-HR" sz="2000" dirty="0" err="1" smtClean="0">
                <a:solidFill>
                  <a:srgbClr val="0070C0"/>
                </a:solidFill>
              </a:rPr>
              <a:t>showed</a:t>
            </a:r>
            <a:r>
              <a:rPr lang="en-US" sz="2000" dirty="0" smtClean="0">
                <a:solidFill>
                  <a:srgbClr val="0070C0"/>
                </a:solidFill>
              </a:rPr>
              <a:t> </a:t>
            </a:r>
            <a:r>
              <a:rPr lang="en-US" sz="2000" dirty="0">
                <a:solidFill>
                  <a:srgbClr val="0070C0"/>
                </a:solidFill>
              </a:rPr>
              <a:t>that the average annual values of benzene did not exceed the </a:t>
            </a:r>
            <a:r>
              <a:rPr lang="hr-HR" sz="2000" dirty="0" smtClean="0">
                <a:solidFill>
                  <a:srgbClr val="0070C0"/>
                </a:solidFill>
              </a:rPr>
              <a:t>L</a:t>
            </a:r>
            <a:r>
              <a:rPr lang="en-US" sz="2000" dirty="0" smtClean="0">
                <a:solidFill>
                  <a:srgbClr val="0070C0"/>
                </a:solidFill>
              </a:rPr>
              <a:t>V </a:t>
            </a:r>
            <a:r>
              <a:rPr lang="en-US" sz="2000" dirty="0">
                <a:solidFill>
                  <a:srgbClr val="0070C0"/>
                </a:solidFill>
              </a:rPr>
              <a:t>in the zones of continental Croatia (HR 1), </a:t>
            </a:r>
            <a:r>
              <a:rPr lang="en-US" sz="2000" dirty="0" err="1">
                <a:solidFill>
                  <a:srgbClr val="0070C0"/>
                </a:solidFill>
              </a:rPr>
              <a:t>Lika</a:t>
            </a:r>
            <a:r>
              <a:rPr lang="en-US" sz="2000" dirty="0">
                <a:solidFill>
                  <a:srgbClr val="0070C0"/>
                </a:solidFill>
              </a:rPr>
              <a:t>, Gorski </a:t>
            </a:r>
            <a:r>
              <a:rPr lang="en-US" sz="2000" dirty="0" err="1">
                <a:solidFill>
                  <a:srgbClr val="0070C0"/>
                </a:solidFill>
              </a:rPr>
              <a:t>kotar</a:t>
            </a:r>
            <a:r>
              <a:rPr lang="en-US" sz="2000" dirty="0">
                <a:solidFill>
                  <a:srgbClr val="0070C0"/>
                </a:solidFill>
              </a:rPr>
              <a:t> and </a:t>
            </a:r>
            <a:r>
              <a:rPr lang="en-US" sz="2000" dirty="0" err="1">
                <a:solidFill>
                  <a:srgbClr val="0070C0"/>
                </a:solidFill>
              </a:rPr>
              <a:t>Primorje</a:t>
            </a:r>
            <a:r>
              <a:rPr lang="en-US" sz="2000" dirty="0">
                <a:solidFill>
                  <a:srgbClr val="0070C0"/>
                </a:solidFill>
              </a:rPr>
              <a:t> (HR 3), Istria (HR 4) and Dalmatia (HR 5) in 2015 .</a:t>
            </a:r>
            <a:endParaRPr lang="hr-BA" sz="2000" dirty="0" smtClean="0">
              <a:solidFill>
                <a:srgbClr val="0070C0"/>
              </a:solidFill>
            </a:endParaRPr>
          </a:p>
          <a:p>
            <a:endParaRPr lang="hr-BA" sz="2000" dirty="0">
              <a:solidFill>
                <a:srgbClr val="0070C0"/>
              </a:solidFill>
            </a:endParaRPr>
          </a:p>
        </p:txBody>
      </p:sp>
      <p:pic>
        <p:nvPicPr>
          <p:cNvPr id="8" name="Picture 7"/>
          <p:cNvPicPr>
            <a:picLocks noChangeAspect="1"/>
          </p:cNvPicPr>
          <p:nvPr/>
        </p:nvPicPr>
        <p:blipFill>
          <a:blip r:embed="rId5"/>
          <a:stretch>
            <a:fillRect/>
          </a:stretch>
        </p:blipFill>
        <p:spPr>
          <a:xfrm>
            <a:off x="4203130" y="6212148"/>
            <a:ext cx="3333520" cy="587405"/>
          </a:xfrm>
          <a:prstGeom prst="rect">
            <a:avLst/>
          </a:prstGeom>
        </p:spPr>
      </p:pic>
      <p:pic>
        <p:nvPicPr>
          <p:cNvPr id="14" name="Picture 13"/>
          <p:cNvPicPr/>
          <p:nvPr/>
        </p:nvPicPr>
        <p:blipFill>
          <a:blip r:embed="rId6">
            <a:extLst>
              <a:ext uri="{28A0092B-C50C-407E-A947-70E740481C1C}">
                <a14:useLocalDpi xmlns:a14="http://schemas.microsoft.com/office/drawing/2010/main" val="0"/>
              </a:ext>
            </a:extLst>
          </a:blip>
          <a:srcRect/>
          <a:stretch>
            <a:fillRect/>
          </a:stretch>
        </p:blipFill>
        <p:spPr bwMode="auto">
          <a:xfrm>
            <a:off x="331928" y="1767462"/>
            <a:ext cx="4338847" cy="4258541"/>
          </a:xfrm>
          <a:prstGeom prst="rect">
            <a:avLst/>
          </a:prstGeom>
          <a:noFill/>
        </p:spPr>
      </p:pic>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809766970"/>
      </p:ext>
    </p:extLst>
  </p:cSld>
  <p:clrMapOvr>
    <a:masterClrMapping/>
  </p:clrMapOvr>
  <p:transition spd="med">
    <p:fade thruBlk="1"/>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92963" y="1295400"/>
            <a:ext cx="8527187" cy="5039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a:solidFill>
                  <a:srgbClr val="0070C0"/>
                </a:solidFill>
              </a:rPr>
              <a:t>Assessment of zones and agglomerations pollution (compliance) for </a:t>
            </a:r>
            <a:r>
              <a:rPr lang="pl-PL" sz="2000" b="1" dirty="0" smtClean="0">
                <a:solidFill>
                  <a:srgbClr val="0070C0"/>
                </a:solidFill>
              </a:rPr>
              <a:t>2015 – </a:t>
            </a:r>
            <a:r>
              <a:rPr lang="hr-BA" sz="2000" b="1" dirty="0">
                <a:solidFill>
                  <a:srgbClr val="0070C0"/>
                </a:solidFill>
              </a:rPr>
              <a:t>Cd, Ni, As </a:t>
            </a:r>
            <a:r>
              <a:rPr lang="hr-BA" sz="2000" b="1" dirty="0" err="1" smtClean="0">
                <a:solidFill>
                  <a:srgbClr val="0070C0"/>
                </a:solidFill>
              </a:rPr>
              <a:t>and</a:t>
            </a:r>
            <a:r>
              <a:rPr lang="hr-BA" sz="2000" b="1" dirty="0" smtClean="0">
                <a:solidFill>
                  <a:srgbClr val="0070C0"/>
                </a:solidFill>
              </a:rPr>
              <a:t> Pb </a:t>
            </a:r>
            <a:r>
              <a:rPr lang="hr-BA" sz="2000" b="1" dirty="0" err="1" smtClean="0">
                <a:solidFill>
                  <a:srgbClr val="0070C0"/>
                </a:solidFill>
              </a:rPr>
              <a:t>in</a:t>
            </a:r>
            <a:r>
              <a:rPr lang="hr-BA" sz="2000" b="1" dirty="0" smtClean="0">
                <a:solidFill>
                  <a:srgbClr val="0070C0"/>
                </a:solidFill>
              </a:rPr>
              <a:t> PM</a:t>
            </a:r>
            <a:r>
              <a:rPr lang="pl-PL" sz="2000" b="1" baseline="-25000" dirty="0" smtClean="0">
                <a:solidFill>
                  <a:srgbClr val="0070C0"/>
                </a:solidFill>
              </a:rPr>
              <a:t>10</a:t>
            </a:r>
            <a:endParaRPr lang="pl-PL" sz="2000" b="1" baseline="-25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5370990" y="2082818"/>
            <a:ext cx="3266983" cy="2652692"/>
          </a:xfrm>
          <a:prstGeom prst="rect">
            <a:avLst/>
          </a:prstGeom>
        </p:spPr>
        <p:txBody>
          <a:bodyPr wrap="square">
            <a:spAutoFit/>
          </a:bodyPr>
          <a:lstStyle/>
          <a:p>
            <a:r>
              <a:rPr lang="en-US" sz="2000" dirty="0">
                <a:solidFill>
                  <a:srgbClr val="0070C0"/>
                </a:solidFill>
              </a:rPr>
              <a:t>On the basis of measurement results and objective estimates it was estimated that the </a:t>
            </a:r>
            <a:r>
              <a:rPr lang="en-US" sz="2000" b="1" dirty="0">
                <a:solidFill>
                  <a:srgbClr val="0070C0"/>
                </a:solidFill>
              </a:rPr>
              <a:t>Cd, Ni, As and </a:t>
            </a:r>
            <a:r>
              <a:rPr lang="en-US" sz="2000" b="1" dirty="0" err="1">
                <a:solidFill>
                  <a:srgbClr val="0070C0"/>
                </a:solidFill>
              </a:rPr>
              <a:t>Pb</a:t>
            </a:r>
            <a:r>
              <a:rPr lang="en-US" sz="2000" b="1" dirty="0">
                <a:solidFill>
                  <a:srgbClr val="0070C0"/>
                </a:solidFill>
              </a:rPr>
              <a:t> </a:t>
            </a:r>
            <a:r>
              <a:rPr lang="en-US" sz="2000" dirty="0">
                <a:solidFill>
                  <a:srgbClr val="0070C0"/>
                </a:solidFill>
              </a:rPr>
              <a:t>concentrations in </a:t>
            </a:r>
            <a:r>
              <a:rPr lang="hr-BA" sz="2000" b="1" dirty="0">
                <a:solidFill>
                  <a:srgbClr val="0070C0"/>
                </a:solidFill>
              </a:rPr>
              <a:t>PM</a:t>
            </a:r>
            <a:r>
              <a:rPr lang="hr-BA" sz="2000" b="1" baseline="-25000" dirty="0">
                <a:solidFill>
                  <a:srgbClr val="0070C0"/>
                </a:solidFill>
              </a:rPr>
              <a:t>10</a:t>
            </a:r>
            <a:r>
              <a:rPr lang="en-US" sz="2000" dirty="0" smtClean="0">
                <a:solidFill>
                  <a:srgbClr val="0070C0"/>
                </a:solidFill>
              </a:rPr>
              <a:t> </a:t>
            </a:r>
            <a:r>
              <a:rPr lang="en-US" sz="2000" dirty="0">
                <a:solidFill>
                  <a:srgbClr val="0070C0"/>
                </a:solidFill>
              </a:rPr>
              <a:t>were lower than the prescribed limit or target values in all zones and </a:t>
            </a:r>
            <a:r>
              <a:rPr lang="en-US" sz="2000" dirty="0" smtClean="0">
                <a:solidFill>
                  <a:srgbClr val="0070C0"/>
                </a:solidFill>
              </a:rPr>
              <a:t>agglomerations</a:t>
            </a:r>
            <a:endParaRPr lang="hr-BA" sz="2000" dirty="0" smtClean="0">
              <a:solidFill>
                <a:srgbClr val="0070C0"/>
              </a:solidFill>
            </a:endParaRPr>
          </a:p>
        </p:txBody>
      </p:sp>
      <p:pic>
        <p:nvPicPr>
          <p:cNvPr id="8" name="Picture 7"/>
          <p:cNvPicPr>
            <a:picLocks noChangeAspect="1"/>
          </p:cNvPicPr>
          <p:nvPr/>
        </p:nvPicPr>
        <p:blipFill>
          <a:blip r:embed="rId5"/>
          <a:stretch>
            <a:fillRect/>
          </a:stretch>
        </p:blipFill>
        <p:spPr>
          <a:xfrm>
            <a:off x="4203130" y="6212148"/>
            <a:ext cx="3333520" cy="587405"/>
          </a:xfrm>
          <a:prstGeom prst="rect">
            <a:avLst/>
          </a:prstGeom>
        </p:spPr>
      </p:pic>
      <p:pic>
        <p:nvPicPr>
          <p:cNvPr id="13" name="Picture 12"/>
          <p:cNvPicPr/>
          <p:nvPr/>
        </p:nvPicPr>
        <p:blipFill>
          <a:blip r:embed="rId6"/>
          <a:stretch>
            <a:fillRect/>
          </a:stretch>
        </p:blipFill>
        <p:spPr>
          <a:xfrm>
            <a:off x="684227" y="2082818"/>
            <a:ext cx="2050095" cy="1771603"/>
          </a:xfrm>
          <a:prstGeom prst="rect">
            <a:avLst/>
          </a:prstGeom>
        </p:spPr>
      </p:pic>
      <p:pic>
        <p:nvPicPr>
          <p:cNvPr id="15" name="Picture 14"/>
          <p:cNvPicPr/>
          <p:nvPr/>
        </p:nvPicPr>
        <p:blipFill>
          <a:blip r:embed="rId6"/>
          <a:stretch>
            <a:fillRect/>
          </a:stretch>
        </p:blipFill>
        <p:spPr>
          <a:xfrm>
            <a:off x="684227" y="4040566"/>
            <a:ext cx="2050095" cy="1864317"/>
          </a:xfrm>
          <a:prstGeom prst="rect">
            <a:avLst/>
          </a:prstGeom>
        </p:spPr>
      </p:pic>
      <p:pic>
        <p:nvPicPr>
          <p:cNvPr id="16" name="Picture 15"/>
          <p:cNvPicPr/>
          <p:nvPr/>
        </p:nvPicPr>
        <p:blipFill>
          <a:blip r:embed="rId6"/>
          <a:stretch>
            <a:fillRect/>
          </a:stretch>
        </p:blipFill>
        <p:spPr>
          <a:xfrm>
            <a:off x="3180757" y="2097087"/>
            <a:ext cx="1969061" cy="1757334"/>
          </a:xfrm>
          <a:prstGeom prst="rect">
            <a:avLst/>
          </a:prstGeom>
        </p:spPr>
      </p:pic>
      <p:pic>
        <p:nvPicPr>
          <p:cNvPr id="17" name="Picture 16"/>
          <p:cNvPicPr/>
          <p:nvPr/>
        </p:nvPicPr>
        <p:blipFill>
          <a:blip r:embed="rId6"/>
          <a:stretch>
            <a:fillRect/>
          </a:stretch>
        </p:blipFill>
        <p:spPr>
          <a:xfrm>
            <a:off x="3180757" y="4040567"/>
            <a:ext cx="1969061" cy="1847282"/>
          </a:xfrm>
          <a:prstGeom prst="rect">
            <a:avLst/>
          </a:prstGeom>
        </p:spPr>
      </p:pic>
      <p:sp>
        <p:nvSpPr>
          <p:cNvPr id="18"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9" name="Group 3"/>
          <p:cNvGrpSpPr>
            <a:grpSpLocks noChangeAspect="1"/>
          </p:cNvGrpSpPr>
          <p:nvPr/>
        </p:nvGrpSpPr>
        <p:grpSpPr bwMode="auto">
          <a:xfrm>
            <a:off x="442354" y="6362429"/>
            <a:ext cx="4500798" cy="411137"/>
            <a:chOff x="14858" y="6031800"/>
            <a:chExt cx="7310482" cy="703818"/>
          </a:xfrm>
        </p:grpSpPr>
        <p:pic>
          <p:nvPicPr>
            <p:cNvPr id="2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Rectangle 20"/>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863649505"/>
      </p:ext>
    </p:extLst>
  </p:cSld>
  <p:clrMapOvr>
    <a:masterClrMapping/>
  </p:clrMapOvr>
  <p:transition spd="med">
    <p:fade thruBlk="1"/>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0" y="1038688"/>
            <a:ext cx="9014875" cy="5295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000" b="1" dirty="0">
                <a:solidFill>
                  <a:srgbClr val="0070C0"/>
                </a:solidFill>
              </a:rPr>
              <a:t>Assessment of zones and agglomerations pollution (compliance) for </a:t>
            </a:r>
            <a:r>
              <a:rPr lang="pl-PL" sz="2000" b="1" dirty="0" smtClean="0">
                <a:solidFill>
                  <a:srgbClr val="0070C0"/>
                </a:solidFill>
              </a:rPr>
              <a:t>2015 – </a:t>
            </a:r>
            <a:r>
              <a:rPr lang="hr-BA" sz="2000" b="1" dirty="0">
                <a:solidFill>
                  <a:srgbClr val="0070C0"/>
                </a:solidFill>
              </a:rPr>
              <a:t>B(a)P </a:t>
            </a:r>
            <a:r>
              <a:rPr lang="hr-BA" sz="2000" b="1" dirty="0" err="1" smtClean="0">
                <a:solidFill>
                  <a:srgbClr val="0070C0"/>
                </a:solidFill>
              </a:rPr>
              <a:t>in</a:t>
            </a:r>
            <a:r>
              <a:rPr lang="hr-BA" sz="2000" b="1" dirty="0" smtClean="0">
                <a:solidFill>
                  <a:srgbClr val="0070C0"/>
                </a:solidFill>
              </a:rPr>
              <a:t> </a:t>
            </a:r>
            <a:r>
              <a:rPr lang="hr-BA" sz="2000" b="1" dirty="0">
                <a:solidFill>
                  <a:srgbClr val="0070C0"/>
                </a:solidFill>
              </a:rPr>
              <a:t>PM</a:t>
            </a:r>
            <a:r>
              <a:rPr lang="hr-BA" sz="2000" b="1" baseline="-25000" dirty="0">
                <a:solidFill>
                  <a:srgbClr val="0070C0"/>
                </a:solidFill>
              </a:rPr>
              <a:t>10</a:t>
            </a:r>
            <a:r>
              <a:rPr lang="hr-BA" sz="2000" b="1" dirty="0">
                <a:solidFill>
                  <a:srgbClr val="0070C0"/>
                </a:solidFill>
              </a:rPr>
              <a:t> </a:t>
            </a:r>
            <a:endParaRPr lang="pl-PL" sz="2000" b="1" baseline="-25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4971495" y="1295400"/>
            <a:ext cx="4043381" cy="5632311"/>
          </a:xfrm>
          <a:prstGeom prst="rect">
            <a:avLst/>
          </a:prstGeom>
        </p:spPr>
        <p:txBody>
          <a:bodyPr wrap="square">
            <a:spAutoFit/>
          </a:bodyPr>
          <a:lstStyle/>
          <a:p>
            <a:r>
              <a:rPr lang="en-US" sz="2000" dirty="0">
                <a:solidFill>
                  <a:srgbClr val="0070C0"/>
                </a:solidFill>
              </a:rPr>
              <a:t>Concentrations B (a) P </a:t>
            </a:r>
            <a:r>
              <a:rPr lang="hr-HR" sz="2000" dirty="0" err="1" smtClean="0">
                <a:solidFill>
                  <a:srgbClr val="0070C0"/>
                </a:solidFill>
              </a:rPr>
              <a:t>in</a:t>
            </a:r>
            <a:r>
              <a:rPr lang="hr-HR" sz="2000" dirty="0" smtClean="0">
                <a:solidFill>
                  <a:srgbClr val="0070C0"/>
                </a:solidFill>
              </a:rPr>
              <a:t> </a:t>
            </a:r>
            <a:r>
              <a:rPr lang="hr-BA" sz="2000" dirty="0" smtClean="0">
                <a:solidFill>
                  <a:srgbClr val="0070C0"/>
                </a:solidFill>
              </a:rPr>
              <a:t>PM</a:t>
            </a:r>
            <a:r>
              <a:rPr lang="hr-BA" sz="2000" baseline="-25000" dirty="0" smtClean="0">
                <a:solidFill>
                  <a:srgbClr val="0070C0"/>
                </a:solidFill>
              </a:rPr>
              <a:t>10 </a:t>
            </a:r>
            <a:r>
              <a:rPr lang="en-US" sz="2000" dirty="0" smtClean="0">
                <a:solidFill>
                  <a:srgbClr val="0070C0"/>
                </a:solidFill>
              </a:rPr>
              <a:t>were </a:t>
            </a:r>
            <a:r>
              <a:rPr lang="hr-HR" sz="2000" dirty="0" err="1" smtClean="0">
                <a:solidFill>
                  <a:srgbClr val="0070C0"/>
                </a:solidFill>
              </a:rPr>
              <a:t>higher</a:t>
            </a:r>
            <a:r>
              <a:rPr lang="en-US" sz="2000" dirty="0" smtClean="0">
                <a:solidFill>
                  <a:srgbClr val="0070C0"/>
                </a:solidFill>
              </a:rPr>
              <a:t> </a:t>
            </a:r>
            <a:r>
              <a:rPr lang="en-US" sz="2000" dirty="0">
                <a:solidFill>
                  <a:srgbClr val="0070C0"/>
                </a:solidFill>
              </a:rPr>
              <a:t>than the prescribed target values in the agglomeration of Zagreb at the Zagreb-1 and Zagreb-3 measuring stations as well as at the Industrial </a:t>
            </a:r>
            <a:r>
              <a:rPr lang="hr-HR" sz="2000" dirty="0" smtClean="0">
                <a:solidFill>
                  <a:srgbClr val="0070C0"/>
                </a:solidFill>
              </a:rPr>
              <a:t>z</a:t>
            </a:r>
            <a:r>
              <a:rPr lang="en-US" sz="2000" dirty="0" smtClean="0">
                <a:solidFill>
                  <a:srgbClr val="0070C0"/>
                </a:solidFill>
              </a:rPr>
              <a:t>one </a:t>
            </a:r>
            <a:r>
              <a:rPr lang="en-US" sz="2000" dirty="0">
                <a:solidFill>
                  <a:srgbClr val="0070C0"/>
                </a:solidFill>
              </a:rPr>
              <a:t>(HR 2) at the Sisak-1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a:t>
            </a:r>
          </a:p>
          <a:p>
            <a:pPr marL="342900" indent="-342900">
              <a:buFontTx/>
              <a:buChar char="-"/>
            </a:pPr>
            <a:r>
              <a:rPr lang="en-US" sz="2000" dirty="0" smtClean="0">
                <a:solidFill>
                  <a:srgbClr val="0070C0"/>
                </a:solidFill>
              </a:rPr>
              <a:t>Based </a:t>
            </a:r>
            <a:r>
              <a:rPr lang="en-US" sz="2000" dirty="0">
                <a:solidFill>
                  <a:srgbClr val="0070C0"/>
                </a:solidFill>
              </a:rPr>
              <a:t>on the values of the total </a:t>
            </a:r>
            <a:r>
              <a:rPr lang="en-US" sz="2000" dirty="0" err="1">
                <a:solidFill>
                  <a:srgbClr val="0070C0"/>
                </a:solidFill>
              </a:rPr>
              <a:t>BaP</a:t>
            </a:r>
            <a:r>
              <a:rPr lang="en-US" sz="2000" dirty="0">
                <a:solidFill>
                  <a:srgbClr val="0070C0"/>
                </a:solidFill>
              </a:rPr>
              <a:t> concentration in the air obtained from the model, it is estimated that the mean annual values of </a:t>
            </a:r>
            <a:r>
              <a:rPr lang="en-US" sz="2000" dirty="0" err="1">
                <a:solidFill>
                  <a:srgbClr val="0070C0"/>
                </a:solidFill>
              </a:rPr>
              <a:t>BaP</a:t>
            </a:r>
            <a:r>
              <a:rPr lang="en-US" sz="2000" dirty="0">
                <a:solidFill>
                  <a:srgbClr val="0070C0"/>
                </a:solidFill>
              </a:rPr>
              <a:t> in </a:t>
            </a:r>
            <a:r>
              <a:rPr lang="hr-BA" sz="2000" dirty="0">
                <a:solidFill>
                  <a:srgbClr val="0070C0"/>
                </a:solidFill>
              </a:rPr>
              <a:t>PM</a:t>
            </a:r>
            <a:r>
              <a:rPr lang="hr-BA" sz="2000" baseline="-25000" dirty="0">
                <a:solidFill>
                  <a:srgbClr val="0070C0"/>
                </a:solidFill>
              </a:rPr>
              <a:t>10</a:t>
            </a:r>
            <a:r>
              <a:rPr lang="en-US" sz="2000" dirty="0" smtClean="0">
                <a:solidFill>
                  <a:srgbClr val="0070C0"/>
                </a:solidFill>
              </a:rPr>
              <a:t> </a:t>
            </a:r>
            <a:r>
              <a:rPr lang="en-US" sz="2000" dirty="0">
                <a:solidFill>
                  <a:srgbClr val="0070C0"/>
                </a:solidFill>
              </a:rPr>
              <a:t>have not exceeded the target values in the zones </a:t>
            </a:r>
            <a:r>
              <a:rPr lang="hr-HR" sz="2000" dirty="0" err="1" smtClean="0">
                <a:solidFill>
                  <a:srgbClr val="0070C0"/>
                </a:solidFill>
              </a:rPr>
              <a:t>of</a:t>
            </a:r>
            <a:r>
              <a:rPr lang="hr-HR" sz="2000" dirty="0" smtClean="0">
                <a:solidFill>
                  <a:srgbClr val="0070C0"/>
                </a:solidFill>
              </a:rPr>
              <a:t> Continental Croatia </a:t>
            </a:r>
            <a:r>
              <a:rPr lang="en-US" sz="2000" dirty="0" smtClean="0">
                <a:solidFill>
                  <a:srgbClr val="0070C0"/>
                </a:solidFill>
              </a:rPr>
              <a:t>(HR </a:t>
            </a:r>
            <a:r>
              <a:rPr lang="en-US" sz="2000" dirty="0">
                <a:solidFill>
                  <a:srgbClr val="0070C0"/>
                </a:solidFill>
              </a:rPr>
              <a:t>1), </a:t>
            </a:r>
            <a:r>
              <a:rPr lang="en-US" sz="2000" dirty="0" err="1">
                <a:solidFill>
                  <a:srgbClr val="0070C0"/>
                </a:solidFill>
              </a:rPr>
              <a:t>Lika</a:t>
            </a:r>
            <a:r>
              <a:rPr lang="en-US" sz="2000" dirty="0">
                <a:solidFill>
                  <a:srgbClr val="0070C0"/>
                </a:solidFill>
              </a:rPr>
              <a:t>, Gorski </a:t>
            </a:r>
            <a:r>
              <a:rPr lang="en-US" sz="2000" dirty="0" err="1">
                <a:solidFill>
                  <a:srgbClr val="0070C0"/>
                </a:solidFill>
              </a:rPr>
              <a:t>kotar</a:t>
            </a:r>
            <a:r>
              <a:rPr lang="en-US" sz="2000" dirty="0">
                <a:solidFill>
                  <a:srgbClr val="0070C0"/>
                </a:solidFill>
              </a:rPr>
              <a:t> and </a:t>
            </a:r>
            <a:r>
              <a:rPr lang="en-US" sz="2000" dirty="0" err="1">
                <a:solidFill>
                  <a:srgbClr val="0070C0"/>
                </a:solidFill>
              </a:rPr>
              <a:t>Primorje</a:t>
            </a:r>
            <a:r>
              <a:rPr lang="en-US" sz="2000" dirty="0">
                <a:solidFill>
                  <a:srgbClr val="0070C0"/>
                </a:solidFill>
              </a:rPr>
              <a:t> (HR 3), Istria (HR 4) Dalmatia (HR 5)</a:t>
            </a:r>
            <a:endParaRPr lang="hr-BA" sz="2000" dirty="0" smtClean="0">
              <a:solidFill>
                <a:srgbClr val="0070C0"/>
              </a:solidFill>
            </a:endParaRPr>
          </a:p>
          <a:p>
            <a:pPr marL="342900" indent="-342900">
              <a:buFontTx/>
              <a:buChar char="-"/>
            </a:pPr>
            <a:endParaRPr lang="hr-BA" sz="2000" dirty="0" smtClean="0">
              <a:solidFill>
                <a:srgbClr val="0070C0"/>
              </a:solidFill>
            </a:endParaRPr>
          </a:p>
        </p:txBody>
      </p:sp>
      <p:pic>
        <p:nvPicPr>
          <p:cNvPr id="8" name="Picture 7"/>
          <p:cNvPicPr>
            <a:picLocks noChangeAspect="1"/>
          </p:cNvPicPr>
          <p:nvPr/>
        </p:nvPicPr>
        <p:blipFill>
          <a:blip r:embed="rId5"/>
          <a:stretch>
            <a:fillRect/>
          </a:stretch>
        </p:blipFill>
        <p:spPr>
          <a:xfrm>
            <a:off x="4203130" y="6212148"/>
            <a:ext cx="3333520" cy="587405"/>
          </a:xfrm>
          <a:prstGeom prst="rect">
            <a:avLst/>
          </a:prstGeom>
        </p:spPr>
      </p:pic>
      <p:pic>
        <p:nvPicPr>
          <p:cNvPr id="13" name="Picture 12"/>
          <p:cNvPicPr/>
          <p:nvPr/>
        </p:nvPicPr>
        <p:blipFill>
          <a:blip r:embed="rId6"/>
          <a:stretch>
            <a:fillRect/>
          </a:stretch>
        </p:blipFill>
        <p:spPr>
          <a:xfrm>
            <a:off x="344738" y="1732223"/>
            <a:ext cx="4537075" cy="4479925"/>
          </a:xfrm>
          <a:prstGeom prst="rect">
            <a:avLst/>
          </a:prstGeom>
        </p:spPr>
      </p:pic>
      <p:sp>
        <p:nvSpPr>
          <p:cNvPr id="14"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082817039"/>
      </p:ext>
    </p:extLst>
  </p:cSld>
  <p:clrMapOvr>
    <a:masterClrMapping/>
  </p:clrMapOvr>
  <p:transition spd="med">
    <p:fade thruBlk="1"/>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9798" y="1526959"/>
            <a:ext cx="8806649" cy="4807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400" b="1" dirty="0" err="1" smtClean="0">
                <a:solidFill>
                  <a:srgbClr val="1F497D"/>
                </a:solidFill>
              </a:rPr>
              <a:t>Summar</a:t>
            </a:r>
            <a:r>
              <a:rPr lang="hr-HR" sz="2400" b="1" dirty="0" smtClean="0">
                <a:solidFill>
                  <a:srgbClr val="1F497D"/>
                </a:solidFill>
              </a:rPr>
              <a:t>y</a:t>
            </a:r>
            <a:r>
              <a:rPr lang="en-US" sz="2400" b="1" dirty="0" smtClean="0">
                <a:solidFill>
                  <a:srgbClr val="1F497D"/>
                </a:solidFill>
              </a:rPr>
              <a:t> </a:t>
            </a:r>
            <a:r>
              <a:rPr lang="en-US" sz="2400" b="1" dirty="0">
                <a:solidFill>
                  <a:srgbClr val="1F497D"/>
                </a:solidFill>
              </a:rPr>
              <a:t>assessment </a:t>
            </a:r>
            <a:r>
              <a:rPr lang="en-US" sz="2400" b="1" dirty="0" smtClean="0">
                <a:solidFill>
                  <a:srgbClr val="1F497D"/>
                </a:solidFill>
              </a:rPr>
              <a:t>o</a:t>
            </a:r>
            <a:r>
              <a:rPr lang="hr-HR" sz="2400" b="1" dirty="0" smtClean="0">
                <a:solidFill>
                  <a:srgbClr val="1F497D"/>
                </a:solidFill>
              </a:rPr>
              <a:t>f</a:t>
            </a:r>
            <a:r>
              <a:rPr lang="en-US" sz="2400" b="1" dirty="0" smtClean="0">
                <a:solidFill>
                  <a:srgbClr val="1F497D"/>
                </a:solidFill>
              </a:rPr>
              <a:t> </a:t>
            </a:r>
            <a:r>
              <a:rPr lang="en-US" sz="2400" b="1" dirty="0">
                <a:solidFill>
                  <a:srgbClr val="1F497D"/>
                </a:solidFill>
              </a:rPr>
              <a:t>zones and </a:t>
            </a:r>
            <a:r>
              <a:rPr lang="en-US" sz="2400" b="1" dirty="0" smtClean="0">
                <a:solidFill>
                  <a:srgbClr val="1F497D"/>
                </a:solidFill>
              </a:rPr>
              <a:t>agglomeration</a:t>
            </a:r>
            <a:r>
              <a:rPr lang="hr-HR" sz="2400" b="1" dirty="0" smtClean="0">
                <a:solidFill>
                  <a:srgbClr val="1F497D"/>
                </a:solidFill>
              </a:rPr>
              <a:t>s </a:t>
            </a:r>
            <a:r>
              <a:rPr lang="hr-HR" sz="2400" b="1" dirty="0" err="1" smtClean="0">
                <a:solidFill>
                  <a:srgbClr val="1F497D"/>
                </a:solidFill>
              </a:rPr>
              <a:t>pollution</a:t>
            </a:r>
            <a:r>
              <a:rPr lang="hr-HR" sz="2400" b="1" dirty="0" smtClean="0">
                <a:solidFill>
                  <a:srgbClr val="1F497D"/>
                </a:solidFill>
              </a:rPr>
              <a:t> </a:t>
            </a:r>
            <a:r>
              <a:rPr lang="en-US" sz="2400" b="1" dirty="0">
                <a:solidFill>
                  <a:srgbClr val="1F497D"/>
                </a:solidFill>
              </a:rPr>
              <a:t>(non</a:t>
            </a:r>
            <a:r>
              <a:rPr lang="hr-HR" sz="2400" b="1" dirty="0" smtClean="0">
                <a:solidFill>
                  <a:srgbClr val="1F497D"/>
                </a:solidFill>
              </a:rPr>
              <a:t>-</a:t>
            </a:r>
            <a:r>
              <a:rPr lang="hr-HR" sz="2400" b="1" dirty="0" err="1" smtClean="0">
                <a:solidFill>
                  <a:srgbClr val="1F497D"/>
                </a:solidFill>
              </a:rPr>
              <a:t>compliance</a:t>
            </a:r>
            <a:r>
              <a:rPr lang="hr-HR" sz="2400" b="1" dirty="0" smtClean="0">
                <a:solidFill>
                  <a:srgbClr val="1F497D"/>
                </a:solidFill>
              </a:rPr>
              <a:t>)</a:t>
            </a:r>
            <a:r>
              <a:rPr lang="en-US" sz="2400" b="1" dirty="0" smtClean="0">
                <a:solidFill>
                  <a:srgbClr val="1F497D"/>
                </a:solidFill>
              </a:rPr>
              <a:t> </a:t>
            </a:r>
            <a:r>
              <a:rPr lang="en-US" sz="2400" b="1" dirty="0">
                <a:solidFill>
                  <a:srgbClr val="1F497D"/>
                </a:solidFill>
              </a:rPr>
              <a:t>for </a:t>
            </a:r>
            <a:r>
              <a:rPr lang="en-US" sz="2400" b="1" dirty="0" smtClean="0">
                <a:solidFill>
                  <a:srgbClr val="1F497D"/>
                </a:solidFill>
              </a:rPr>
              <a:t>2015</a:t>
            </a:r>
            <a:endParaRPr lang="hr-HR" sz="2400" b="1" dirty="0" smtClean="0">
              <a:solidFill>
                <a:srgbClr val="1F497D"/>
              </a:solidFill>
            </a:endParaRPr>
          </a:p>
          <a:p>
            <a:pPr lvl="1">
              <a:spcBef>
                <a:spcPct val="20000"/>
              </a:spcBef>
            </a:pPr>
            <a:endParaRPr lang="pl-PL" sz="2000" b="1" dirty="0" smtClean="0">
              <a:solidFill>
                <a:srgbClr val="0070C0"/>
              </a:solidFill>
            </a:endParaRPr>
          </a:p>
          <a:p>
            <a:pPr lvl="1">
              <a:spcBef>
                <a:spcPct val="20000"/>
              </a:spcBef>
            </a:pPr>
            <a:r>
              <a:rPr lang="pl-PL" sz="2000" b="1" dirty="0" smtClean="0">
                <a:solidFill>
                  <a:srgbClr val="0070C0"/>
                </a:solidFill>
              </a:rPr>
              <a:t>Sulfur </a:t>
            </a:r>
            <a:r>
              <a:rPr lang="pl-PL" sz="2000" b="1" dirty="0">
                <a:solidFill>
                  <a:srgbClr val="0070C0"/>
                </a:solidFill>
              </a:rPr>
              <a:t>dioxide SO2</a:t>
            </a:r>
            <a:endParaRPr lang="pl-PL" sz="2000" b="1" dirty="0" smtClean="0">
              <a:solidFill>
                <a:srgbClr val="0070C0"/>
              </a:solidFill>
            </a:endParaRPr>
          </a:p>
          <a:p>
            <a:pPr lvl="1">
              <a:spcBef>
                <a:spcPct val="20000"/>
              </a:spcBef>
            </a:pPr>
            <a:r>
              <a:rPr lang="pl-PL" sz="2000" dirty="0" smtClean="0">
                <a:solidFill>
                  <a:srgbClr val="0070C0"/>
                </a:solidFill>
              </a:rPr>
              <a:t>•	A</a:t>
            </a:r>
            <a:r>
              <a:rPr lang="en-US" sz="2000" dirty="0" err="1" smtClean="0">
                <a:solidFill>
                  <a:srgbClr val="0070C0"/>
                </a:solidFill>
              </a:rPr>
              <a:t>ll</a:t>
            </a:r>
            <a:r>
              <a:rPr lang="en-US" sz="2000" dirty="0" smtClean="0">
                <a:solidFill>
                  <a:srgbClr val="0070C0"/>
                </a:solidFill>
              </a:rPr>
              <a:t> </a:t>
            </a:r>
            <a:r>
              <a:rPr lang="en-US" sz="2000" dirty="0">
                <a:solidFill>
                  <a:srgbClr val="0070C0"/>
                </a:solidFill>
              </a:rPr>
              <a:t>zones and agglomerations are </a:t>
            </a:r>
            <a:r>
              <a:rPr lang="hr-HR" sz="2000" dirty="0" err="1" smtClean="0">
                <a:solidFill>
                  <a:srgbClr val="0070C0"/>
                </a:solidFill>
              </a:rPr>
              <a:t>rated</a:t>
            </a:r>
            <a:r>
              <a:rPr lang="en-US" sz="2000" dirty="0" smtClean="0">
                <a:solidFill>
                  <a:srgbClr val="0070C0"/>
                </a:solidFill>
              </a:rPr>
              <a:t> </a:t>
            </a:r>
            <a:r>
              <a:rPr lang="en-US" sz="2000" dirty="0">
                <a:solidFill>
                  <a:srgbClr val="0070C0"/>
                </a:solidFill>
              </a:rPr>
              <a:t>as pure.</a:t>
            </a:r>
          </a:p>
          <a:p>
            <a:pPr lvl="1">
              <a:spcBef>
                <a:spcPct val="20000"/>
              </a:spcBef>
            </a:pPr>
            <a:endParaRPr lang="pl-PL" sz="2000" b="1" dirty="0" smtClean="0">
              <a:solidFill>
                <a:srgbClr val="0070C0"/>
              </a:solidFill>
            </a:endParaRPr>
          </a:p>
          <a:p>
            <a:pPr lvl="1">
              <a:spcBef>
                <a:spcPct val="20000"/>
              </a:spcBef>
            </a:pPr>
            <a:r>
              <a:rPr lang="pl-PL" sz="2000" b="1" dirty="0" smtClean="0">
                <a:solidFill>
                  <a:srgbClr val="0070C0"/>
                </a:solidFill>
              </a:rPr>
              <a:t>Nitrogen </a:t>
            </a:r>
            <a:r>
              <a:rPr lang="pl-PL" sz="2000" b="1" dirty="0">
                <a:solidFill>
                  <a:srgbClr val="0070C0"/>
                </a:solidFill>
              </a:rPr>
              <a:t>dioxide NO2</a:t>
            </a:r>
          </a:p>
          <a:p>
            <a:pPr lvl="1">
              <a:spcBef>
                <a:spcPct val="20000"/>
              </a:spcBef>
            </a:pPr>
            <a:r>
              <a:rPr lang="pl-PL" sz="2000" dirty="0">
                <a:solidFill>
                  <a:srgbClr val="0070C0"/>
                </a:solidFill>
              </a:rPr>
              <a:t>•	</a:t>
            </a:r>
            <a:r>
              <a:rPr lang="pl-PL" sz="2000" dirty="0" smtClean="0">
                <a:solidFill>
                  <a:srgbClr val="FF0000"/>
                </a:solidFill>
              </a:rPr>
              <a:t> </a:t>
            </a:r>
            <a:r>
              <a:rPr lang="pl-PL" sz="2000" dirty="0">
                <a:solidFill>
                  <a:srgbClr val="FF0000"/>
                </a:solidFill>
              </a:rPr>
              <a:t>Zagreb </a:t>
            </a:r>
            <a:r>
              <a:rPr lang="pl-PL" sz="2000" dirty="0" smtClean="0">
                <a:solidFill>
                  <a:srgbClr val="FF0000"/>
                </a:solidFill>
              </a:rPr>
              <a:t>agglomeration is rated as polluted.</a:t>
            </a:r>
            <a:endParaRPr lang="pl-PL" sz="2000" dirty="0">
              <a:solidFill>
                <a:srgbClr val="FF0000"/>
              </a:solidFill>
            </a:endParaRPr>
          </a:p>
          <a:p>
            <a:pPr lvl="1">
              <a:spcBef>
                <a:spcPct val="20000"/>
              </a:spcBef>
            </a:pPr>
            <a:r>
              <a:rPr lang="pl-PL" sz="2000" dirty="0">
                <a:solidFill>
                  <a:srgbClr val="0070C0"/>
                </a:solidFill>
              </a:rPr>
              <a:t>•	</a:t>
            </a:r>
            <a:r>
              <a:rPr lang="pl-PL" sz="2000" dirty="0" smtClean="0">
                <a:solidFill>
                  <a:srgbClr val="0070C0"/>
                </a:solidFill>
              </a:rPr>
              <a:t>O</a:t>
            </a:r>
            <a:r>
              <a:rPr lang="en-US" sz="2000" dirty="0" err="1" smtClean="0">
                <a:solidFill>
                  <a:srgbClr val="0070C0"/>
                </a:solidFill>
              </a:rPr>
              <a:t>ther</a:t>
            </a:r>
            <a:r>
              <a:rPr lang="en-US" sz="2000" dirty="0" smtClean="0">
                <a:solidFill>
                  <a:srgbClr val="0070C0"/>
                </a:solidFill>
              </a:rPr>
              <a:t> </a:t>
            </a:r>
            <a:r>
              <a:rPr lang="en-US" sz="2000" dirty="0">
                <a:solidFill>
                  <a:srgbClr val="0070C0"/>
                </a:solidFill>
              </a:rPr>
              <a:t>agglomerations and all zones are rated as </a:t>
            </a:r>
            <a:r>
              <a:rPr lang="en-US" sz="2000" dirty="0" smtClean="0">
                <a:solidFill>
                  <a:srgbClr val="0070C0"/>
                </a:solidFill>
              </a:rPr>
              <a:t>pure</a:t>
            </a:r>
            <a:r>
              <a:rPr lang="pl-PL" sz="2000" dirty="0" smtClean="0">
                <a:solidFill>
                  <a:srgbClr val="0070C0"/>
                </a:solidFill>
              </a:rPr>
              <a:t>.</a:t>
            </a: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672573145"/>
      </p:ext>
    </p:extLst>
  </p:cSld>
  <p:clrMapOvr>
    <a:masterClrMapping/>
  </p:clrMapOvr>
  <p:transition spd="med">
    <p:fade thruBlk="1"/>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9798" y="1411179"/>
            <a:ext cx="8806649" cy="4807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400" b="1" dirty="0">
                <a:solidFill>
                  <a:srgbClr val="1F497D"/>
                </a:solidFill>
              </a:rPr>
              <a:t>Summary assessment of zones and agglomerations pollution (non-compliance) for </a:t>
            </a:r>
            <a:r>
              <a:rPr lang="en-US" sz="2400" b="1" dirty="0" smtClean="0">
                <a:solidFill>
                  <a:srgbClr val="1F497D"/>
                </a:solidFill>
              </a:rPr>
              <a:t>2015</a:t>
            </a:r>
            <a:endParaRPr lang="pl-PL" sz="2000" b="1" dirty="0" smtClean="0">
              <a:solidFill>
                <a:srgbClr val="0070C0"/>
              </a:solidFill>
            </a:endParaRPr>
          </a:p>
          <a:p>
            <a:pPr lvl="1">
              <a:spcBef>
                <a:spcPct val="20000"/>
              </a:spcBef>
            </a:pPr>
            <a:r>
              <a:rPr lang="pl-PL" sz="2000" b="1" dirty="0" smtClean="0">
                <a:solidFill>
                  <a:srgbClr val="0070C0"/>
                </a:solidFill>
              </a:rPr>
              <a:t>Particulate matter PM</a:t>
            </a:r>
            <a:r>
              <a:rPr lang="pl-PL" sz="2000" b="1" baseline="-25000" dirty="0" smtClean="0">
                <a:solidFill>
                  <a:srgbClr val="0070C0"/>
                </a:solidFill>
              </a:rPr>
              <a:t>10</a:t>
            </a:r>
            <a:endParaRPr lang="pl-PL" sz="2000" b="1" baseline="-25000" dirty="0">
              <a:solidFill>
                <a:srgbClr val="0070C0"/>
              </a:solidFill>
            </a:endParaRPr>
          </a:p>
          <a:p>
            <a:pPr lvl="1">
              <a:spcBef>
                <a:spcPct val="20000"/>
              </a:spcBef>
            </a:pPr>
            <a:r>
              <a:rPr lang="pl-PL" sz="2000" dirty="0">
                <a:solidFill>
                  <a:srgbClr val="0070C0"/>
                </a:solidFill>
              </a:rPr>
              <a:t>•	</a:t>
            </a:r>
            <a:r>
              <a:rPr lang="pl-PL" sz="2000" dirty="0" smtClean="0">
                <a:solidFill>
                  <a:srgbClr val="FF0000"/>
                </a:solidFill>
              </a:rPr>
              <a:t>Zagreb and Osijek agglomerations and Industrial zone are rated as polluted.</a:t>
            </a:r>
            <a:endParaRPr lang="pl-PL" sz="2000" dirty="0">
              <a:solidFill>
                <a:srgbClr val="FF0000"/>
              </a:solidFill>
            </a:endParaRPr>
          </a:p>
          <a:p>
            <a:pPr lvl="1">
              <a:spcBef>
                <a:spcPct val="20000"/>
              </a:spcBef>
            </a:pPr>
            <a:r>
              <a:rPr lang="pl-PL" sz="2000" dirty="0">
                <a:solidFill>
                  <a:srgbClr val="0070C0"/>
                </a:solidFill>
              </a:rPr>
              <a:t>•	</a:t>
            </a:r>
            <a:r>
              <a:rPr lang="pl-PL" sz="2000" dirty="0" smtClean="0">
                <a:solidFill>
                  <a:srgbClr val="0070C0"/>
                </a:solidFill>
              </a:rPr>
              <a:t> </a:t>
            </a:r>
            <a:r>
              <a:rPr lang="pl-PL" sz="2000" dirty="0">
                <a:solidFill>
                  <a:srgbClr val="0070C0"/>
                </a:solidFill>
              </a:rPr>
              <a:t>Rijeka </a:t>
            </a:r>
            <a:r>
              <a:rPr lang="pl-PL" sz="2000" dirty="0" smtClean="0">
                <a:solidFill>
                  <a:srgbClr val="0070C0"/>
                </a:solidFill>
              </a:rPr>
              <a:t>and Split agglomerationa and the zones of Continental Croatia, Istria</a:t>
            </a:r>
            <a:r>
              <a:rPr lang="pl-PL" sz="2000" dirty="0">
                <a:solidFill>
                  <a:srgbClr val="0070C0"/>
                </a:solidFill>
              </a:rPr>
              <a:t>, Lika, Gorski kotar </a:t>
            </a:r>
            <a:r>
              <a:rPr lang="pl-PL" sz="2000" dirty="0" smtClean="0">
                <a:solidFill>
                  <a:srgbClr val="0070C0"/>
                </a:solidFill>
              </a:rPr>
              <a:t>and </a:t>
            </a:r>
            <a:r>
              <a:rPr lang="pl-PL" sz="2000" dirty="0">
                <a:solidFill>
                  <a:srgbClr val="0070C0"/>
                </a:solidFill>
              </a:rPr>
              <a:t>Primorje </a:t>
            </a:r>
            <a:r>
              <a:rPr lang="pl-PL" sz="2000" dirty="0" smtClean="0">
                <a:solidFill>
                  <a:srgbClr val="0070C0"/>
                </a:solidFill>
              </a:rPr>
              <a:t>and Dalmatia are rated as pure.</a:t>
            </a:r>
            <a:endParaRPr lang="pl-PL" sz="2000" dirty="0">
              <a:solidFill>
                <a:srgbClr val="0070C0"/>
              </a:solidFill>
            </a:endParaRPr>
          </a:p>
          <a:p>
            <a:pPr lvl="1">
              <a:spcBef>
                <a:spcPct val="20000"/>
              </a:spcBef>
            </a:pPr>
            <a:endParaRPr lang="pl-PL" sz="2000" b="1" dirty="0" smtClean="0">
              <a:solidFill>
                <a:srgbClr val="0070C0"/>
              </a:solidFill>
            </a:endParaRPr>
          </a:p>
          <a:p>
            <a:pPr lvl="1">
              <a:spcBef>
                <a:spcPct val="20000"/>
              </a:spcBef>
            </a:pPr>
            <a:r>
              <a:rPr lang="pl-PL" sz="2000" b="1" dirty="0" smtClean="0">
                <a:solidFill>
                  <a:srgbClr val="0070C0"/>
                </a:solidFill>
              </a:rPr>
              <a:t>Particulate matter PM</a:t>
            </a:r>
            <a:r>
              <a:rPr lang="pl-PL" sz="2000" b="1" baseline="-25000" dirty="0" smtClean="0">
                <a:solidFill>
                  <a:srgbClr val="0070C0"/>
                </a:solidFill>
              </a:rPr>
              <a:t>2,5</a:t>
            </a:r>
            <a:endParaRPr lang="pl-PL" sz="2000" b="1" baseline="-25000" dirty="0">
              <a:solidFill>
                <a:srgbClr val="0070C0"/>
              </a:solidFill>
            </a:endParaRPr>
          </a:p>
          <a:p>
            <a:pPr lvl="1">
              <a:spcBef>
                <a:spcPct val="20000"/>
              </a:spcBef>
            </a:pPr>
            <a:r>
              <a:rPr lang="pl-PL" sz="2000" dirty="0">
                <a:solidFill>
                  <a:srgbClr val="0070C0"/>
                </a:solidFill>
              </a:rPr>
              <a:t>•	</a:t>
            </a:r>
            <a:r>
              <a:rPr lang="pl-PL" sz="2000" dirty="0" smtClean="0">
                <a:solidFill>
                  <a:srgbClr val="FF0000"/>
                </a:solidFill>
              </a:rPr>
              <a:t>Industrial zone is rated as polluted.</a:t>
            </a:r>
            <a:endParaRPr lang="pl-PL" sz="2000" dirty="0">
              <a:solidFill>
                <a:srgbClr val="FF0000"/>
              </a:solidFill>
            </a:endParaRPr>
          </a:p>
          <a:p>
            <a:pPr lvl="1">
              <a:spcBef>
                <a:spcPct val="20000"/>
              </a:spcBef>
            </a:pPr>
            <a:r>
              <a:rPr lang="pl-PL" sz="2000" dirty="0">
                <a:solidFill>
                  <a:srgbClr val="0070C0"/>
                </a:solidFill>
              </a:rPr>
              <a:t>•	</a:t>
            </a:r>
            <a:r>
              <a:rPr lang="pl-PL" sz="2000" dirty="0" smtClean="0">
                <a:solidFill>
                  <a:srgbClr val="0070C0"/>
                </a:solidFill>
              </a:rPr>
              <a:t> </a:t>
            </a:r>
            <a:r>
              <a:rPr lang="pl-PL" sz="2000" dirty="0">
                <a:solidFill>
                  <a:srgbClr val="0070C0"/>
                </a:solidFill>
              </a:rPr>
              <a:t>Zagreb Osijek, Rijeka </a:t>
            </a:r>
            <a:r>
              <a:rPr lang="pl-PL" sz="2000" dirty="0" smtClean="0">
                <a:solidFill>
                  <a:srgbClr val="0070C0"/>
                </a:solidFill>
              </a:rPr>
              <a:t>and Split agglomerations, as well as other zones, are rated as pure. </a:t>
            </a: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923411253"/>
      </p:ext>
    </p:extLst>
  </p:cSld>
  <p:clrMapOvr>
    <a:masterClrMapping/>
  </p:clrMapOvr>
  <p:transition spd="med">
    <p:fade thruBlk="1"/>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9798" y="1411179"/>
            <a:ext cx="8806649" cy="4807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400" b="1" dirty="0">
                <a:solidFill>
                  <a:srgbClr val="1F497D"/>
                </a:solidFill>
              </a:rPr>
              <a:t>Summary assessment of zones and agglomerations pollution (non-compliance) for 2015</a:t>
            </a:r>
            <a:endParaRPr lang="pl-PL" sz="2000" b="1" dirty="0">
              <a:solidFill>
                <a:srgbClr val="0070C0"/>
              </a:solidFill>
            </a:endParaRPr>
          </a:p>
          <a:p>
            <a:pPr lvl="1">
              <a:spcBef>
                <a:spcPct val="20000"/>
              </a:spcBef>
            </a:pPr>
            <a:endParaRPr lang="pl-PL" sz="2000" b="1" dirty="0" smtClean="0">
              <a:solidFill>
                <a:srgbClr val="0070C0"/>
              </a:solidFill>
            </a:endParaRPr>
          </a:p>
          <a:p>
            <a:pPr lvl="1">
              <a:spcBef>
                <a:spcPct val="20000"/>
              </a:spcBef>
            </a:pPr>
            <a:r>
              <a:rPr lang="pl-PL" sz="2000" b="1" dirty="0" smtClean="0">
                <a:solidFill>
                  <a:srgbClr val="0070C0"/>
                </a:solidFill>
              </a:rPr>
              <a:t>Ozone O </a:t>
            </a:r>
            <a:r>
              <a:rPr lang="pl-PL" sz="2000" b="1" baseline="-25000" dirty="0" smtClean="0">
                <a:solidFill>
                  <a:srgbClr val="0070C0"/>
                </a:solidFill>
              </a:rPr>
              <a:t>3</a:t>
            </a:r>
            <a:endParaRPr lang="pl-PL" sz="2000" b="1" baseline="-25000" dirty="0">
              <a:solidFill>
                <a:srgbClr val="0070C0"/>
              </a:solidFill>
            </a:endParaRPr>
          </a:p>
          <a:p>
            <a:pPr lvl="1">
              <a:spcBef>
                <a:spcPct val="20000"/>
              </a:spcBef>
            </a:pPr>
            <a:r>
              <a:rPr lang="pl-PL" sz="2000" dirty="0">
                <a:solidFill>
                  <a:srgbClr val="0070C0"/>
                </a:solidFill>
              </a:rPr>
              <a:t>•	</a:t>
            </a:r>
            <a:r>
              <a:rPr lang="pl-PL" sz="2000" dirty="0" smtClean="0">
                <a:solidFill>
                  <a:srgbClr val="FF0000"/>
                </a:solidFill>
              </a:rPr>
              <a:t>The zones of Continental Croatia, </a:t>
            </a:r>
            <a:r>
              <a:rPr lang="pl-PL" sz="2000" dirty="0">
                <a:solidFill>
                  <a:srgbClr val="FF0000"/>
                </a:solidFill>
              </a:rPr>
              <a:t>Lika, Gorski kotar </a:t>
            </a:r>
            <a:r>
              <a:rPr lang="pl-PL" sz="2000" dirty="0" smtClean="0">
                <a:solidFill>
                  <a:srgbClr val="FF0000"/>
                </a:solidFill>
              </a:rPr>
              <a:t>and </a:t>
            </a:r>
            <a:r>
              <a:rPr lang="pl-PL" sz="2000" dirty="0">
                <a:solidFill>
                  <a:srgbClr val="FF0000"/>
                </a:solidFill>
              </a:rPr>
              <a:t>Primorje, </a:t>
            </a:r>
            <a:r>
              <a:rPr lang="pl-PL" sz="2000" dirty="0" smtClean="0">
                <a:solidFill>
                  <a:srgbClr val="FF0000"/>
                </a:solidFill>
              </a:rPr>
              <a:t>Istria and Dalmatia are rated as polluted, as well as Zagreb and Rijeka</a:t>
            </a:r>
            <a:r>
              <a:rPr lang="pl-PL" sz="2000" dirty="0">
                <a:solidFill>
                  <a:srgbClr val="FF0000"/>
                </a:solidFill>
              </a:rPr>
              <a:t> </a:t>
            </a:r>
            <a:r>
              <a:rPr lang="pl-PL" sz="2000" dirty="0" smtClean="0">
                <a:solidFill>
                  <a:srgbClr val="FF0000"/>
                </a:solidFill>
              </a:rPr>
              <a:t>agglomerations.</a:t>
            </a:r>
            <a:endParaRPr lang="pl-PL" sz="2000" dirty="0">
              <a:solidFill>
                <a:srgbClr val="FF0000"/>
              </a:solidFill>
            </a:endParaRPr>
          </a:p>
          <a:p>
            <a:pPr lvl="1">
              <a:spcBef>
                <a:spcPct val="20000"/>
              </a:spcBef>
            </a:pPr>
            <a:r>
              <a:rPr lang="pl-PL" sz="2000" dirty="0">
                <a:solidFill>
                  <a:srgbClr val="0070C0"/>
                </a:solidFill>
              </a:rPr>
              <a:t>•	</a:t>
            </a:r>
            <a:r>
              <a:rPr lang="pl-PL" sz="2000" dirty="0" smtClean="0">
                <a:solidFill>
                  <a:srgbClr val="0070C0"/>
                </a:solidFill>
              </a:rPr>
              <a:t>Osijek agglomeration and Industrial zone are rated as pure.</a:t>
            </a:r>
            <a:endParaRPr lang="pl-PL" sz="2000" dirty="0">
              <a:solidFill>
                <a:srgbClr val="0070C0"/>
              </a:solidFill>
            </a:endParaRPr>
          </a:p>
          <a:p>
            <a:pPr lvl="1">
              <a:spcBef>
                <a:spcPct val="20000"/>
              </a:spcBef>
            </a:pPr>
            <a:r>
              <a:rPr lang="pl-PL" sz="2000" dirty="0">
                <a:solidFill>
                  <a:srgbClr val="0070C0"/>
                </a:solidFill>
              </a:rPr>
              <a:t>•	</a:t>
            </a:r>
            <a:r>
              <a:rPr lang="pl-PL" sz="2000" dirty="0" smtClean="0">
                <a:solidFill>
                  <a:srgbClr val="0070C0"/>
                </a:solidFill>
              </a:rPr>
              <a:t>Split agglomeration was not rated. </a:t>
            </a:r>
          </a:p>
          <a:p>
            <a:pPr lvl="1">
              <a:spcBef>
                <a:spcPct val="20000"/>
              </a:spcBef>
            </a:pPr>
            <a:endParaRPr lang="pl-PL" sz="2000" dirty="0">
              <a:solidFill>
                <a:srgbClr val="0070C0"/>
              </a:solidFill>
            </a:endParaRPr>
          </a:p>
          <a:p>
            <a:pPr lvl="1">
              <a:spcBef>
                <a:spcPct val="20000"/>
              </a:spcBef>
            </a:pPr>
            <a:r>
              <a:rPr lang="pl-PL" sz="2000" b="1" dirty="0">
                <a:solidFill>
                  <a:srgbClr val="0070C0"/>
                </a:solidFill>
              </a:rPr>
              <a:t>Carbon monoxide </a:t>
            </a:r>
            <a:r>
              <a:rPr lang="pl-PL" sz="2000" b="1" dirty="0" smtClean="0">
                <a:solidFill>
                  <a:srgbClr val="0070C0"/>
                </a:solidFill>
              </a:rPr>
              <a:t>CO</a:t>
            </a:r>
            <a:endParaRPr lang="pl-PL" sz="2000" b="1" dirty="0">
              <a:solidFill>
                <a:srgbClr val="0070C0"/>
              </a:solidFill>
            </a:endParaRPr>
          </a:p>
          <a:p>
            <a:pPr lvl="1">
              <a:spcBef>
                <a:spcPct val="20000"/>
              </a:spcBef>
            </a:pPr>
            <a:r>
              <a:rPr lang="pl-PL" sz="2000" dirty="0">
                <a:solidFill>
                  <a:srgbClr val="0070C0"/>
                </a:solidFill>
              </a:rPr>
              <a:t>•	</a:t>
            </a:r>
            <a:r>
              <a:rPr lang="pl-PL" sz="2000" dirty="0" smtClean="0">
                <a:solidFill>
                  <a:srgbClr val="0070C0"/>
                </a:solidFill>
              </a:rPr>
              <a:t>All zones and agglomerations are rated as pure.</a:t>
            </a:r>
            <a:endParaRPr lang="pl-PL" sz="2000" dirty="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974973955"/>
      </p:ext>
    </p:extLst>
  </p:cSld>
  <p:clrMapOvr>
    <a:masterClrMapping/>
  </p:clrMapOvr>
  <p:transition spd="med">
    <p:fade thruBlk="1"/>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9798" y="1411179"/>
            <a:ext cx="8806649" cy="4807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400" b="1" dirty="0">
                <a:solidFill>
                  <a:srgbClr val="1F497D"/>
                </a:solidFill>
              </a:rPr>
              <a:t>Summary assessment of zones and agglomerations pollution (non-compliance) for </a:t>
            </a:r>
            <a:r>
              <a:rPr lang="pl-PL" sz="2400" b="1" dirty="0" smtClean="0">
                <a:solidFill>
                  <a:srgbClr val="1F497D"/>
                </a:solidFill>
              </a:rPr>
              <a:t>2015</a:t>
            </a:r>
          </a:p>
          <a:p>
            <a:pPr lvl="1">
              <a:spcBef>
                <a:spcPct val="20000"/>
              </a:spcBef>
            </a:pPr>
            <a:endParaRPr lang="pl-PL" sz="2000" b="1" dirty="0" smtClean="0">
              <a:solidFill>
                <a:srgbClr val="0070C0"/>
              </a:solidFill>
            </a:endParaRPr>
          </a:p>
          <a:p>
            <a:pPr lvl="1">
              <a:spcBef>
                <a:spcPct val="20000"/>
              </a:spcBef>
            </a:pPr>
            <a:r>
              <a:rPr lang="pl-PL" sz="2000" b="1" dirty="0" smtClean="0">
                <a:solidFill>
                  <a:srgbClr val="0070C0"/>
                </a:solidFill>
              </a:rPr>
              <a:t>Benzene</a:t>
            </a:r>
          </a:p>
          <a:p>
            <a:pPr lvl="1">
              <a:spcBef>
                <a:spcPct val="20000"/>
              </a:spcBef>
            </a:pPr>
            <a:r>
              <a:rPr lang="pl-PL" sz="2000" dirty="0" smtClean="0">
                <a:solidFill>
                  <a:srgbClr val="FF0000"/>
                </a:solidFill>
              </a:rPr>
              <a:t>•</a:t>
            </a:r>
            <a:r>
              <a:rPr lang="pl-PL" sz="2000" dirty="0">
                <a:solidFill>
                  <a:srgbClr val="FF0000"/>
                </a:solidFill>
              </a:rPr>
              <a:t>	</a:t>
            </a:r>
            <a:r>
              <a:rPr lang="pl-PL" sz="2000" dirty="0" smtClean="0">
                <a:solidFill>
                  <a:srgbClr val="FF0000"/>
                </a:solidFill>
              </a:rPr>
              <a:t>Industrial zone is rated as polluted.</a:t>
            </a:r>
            <a:endParaRPr lang="pl-PL" sz="2000" dirty="0">
              <a:solidFill>
                <a:srgbClr val="FF0000"/>
              </a:solidFill>
            </a:endParaRPr>
          </a:p>
          <a:p>
            <a:pPr lvl="1">
              <a:spcBef>
                <a:spcPct val="20000"/>
              </a:spcBef>
            </a:pPr>
            <a:r>
              <a:rPr lang="pl-PL" sz="2000" dirty="0">
                <a:solidFill>
                  <a:srgbClr val="0070C0"/>
                </a:solidFill>
              </a:rPr>
              <a:t>•	</a:t>
            </a:r>
            <a:r>
              <a:rPr lang="pl-PL" sz="2000" dirty="0" smtClean="0">
                <a:solidFill>
                  <a:srgbClr val="0070C0"/>
                </a:solidFill>
              </a:rPr>
              <a:t>Other zones were rated as pure. </a:t>
            </a:r>
          </a:p>
          <a:p>
            <a:pPr lvl="1">
              <a:spcBef>
                <a:spcPct val="20000"/>
              </a:spcBef>
            </a:pPr>
            <a:r>
              <a:rPr lang="pl-PL" sz="2000" dirty="0" smtClean="0">
                <a:solidFill>
                  <a:srgbClr val="0070C0"/>
                </a:solidFill>
              </a:rPr>
              <a:t>•</a:t>
            </a:r>
            <a:r>
              <a:rPr lang="pl-PL" sz="2000" dirty="0">
                <a:solidFill>
                  <a:srgbClr val="0070C0"/>
                </a:solidFill>
              </a:rPr>
              <a:t>	</a:t>
            </a:r>
            <a:r>
              <a:rPr lang="pl-PL" sz="2000" dirty="0" smtClean="0">
                <a:solidFill>
                  <a:srgbClr val="0070C0"/>
                </a:solidFill>
              </a:rPr>
              <a:t>All agglomerations are rated as pure.</a:t>
            </a:r>
            <a:endParaRPr lang="pl-PL" sz="2000" dirty="0">
              <a:solidFill>
                <a:srgbClr val="0070C0"/>
              </a:solidFill>
            </a:endParaRPr>
          </a:p>
          <a:p>
            <a:pPr lvl="1">
              <a:spcBef>
                <a:spcPct val="20000"/>
              </a:spcBef>
            </a:pPr>
            <a:endParaRPr lang="pl-PL" sz="2000" dirty="0">
              <a:solidFill>
                <a:srgbClr val="0070C0"/>
              </a:solidFill>
            </a:endParaRPr>
          </a:p>
          <a:p>
            <a:pPr lvl="1">
              <a:spcBef>
                <a:spcPct val="20000"/>
              </a:spcBef>
            </a:pPr>
            <a:r>
              <a:rPr lang="pl-PL" sz="2000" b="1" dirty="0">
                <a:solidFill>
                  <a:srgbClr val="0070C0"/>
                </a:solidFill>
              </a:rPr>
              <a:t>Carbon monoxide CO</a:t>
            </a:r>
          </a:p>
          <a:p>
            <a:pPr lvl="1">
              <a:spcBef>
                <a:spcPct val="20000"/>
              </a:spcBef>
            </a:pPr>
            <a:r>
              <a:rPr lang="pl-PL" sz="2000" dirty="0" smtClean="0">
                <a:solidFill>
                  <a:srgbClr val="0070C0"/>
                </a:solidFill>
              </a:rPr>
              <a:t>•</a:t>
            </a:r>
            <a:r>
              <a:rPr lang="pl-PL" sz="2000" dirty="0">
                <a:solidFill>
                  <a:srgbClr val="0070C0"/>
                </a:solidFill>
              </a:rPr>
              <a:t>	</a:t>
            </a:r>
            <a:r>
              <a:rPr lang="pl-PL" sz="2000" dirty="0" smtClean="0">
                <a:solidFill>
                  <a:srgbClr val="0070C0"/>
                </a:solidFill>
              </a:rPr>
              <a:t>All zones and agglomerations are rated as pure.</a:t>
            </a:r>
            <a:endParaRPr lang="pl-PL" sz="2000" dirty="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169775766"/>
      </p:ext>
    </p:extLst>
  </p:cSld>
  <p:clrMapOvr>
    <a:masterClrMapping/>
  </p:clrMapOvr>
  <p:transition spd="med">
    <p:fade thruBlk="1"/>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9798" y="1411179"/>
            <a:ext cx="8806649" cy="4807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400" b="1" dirty="0">
                <a:solidFill>
                  <a:srgbClr val="1F497D"/>
                </a:solidFill>
              </a:rPr>
              <a:t>Summary assessment of zones and agglomerations pollution (non-compliance) for </a:t>
            </a:r>
            <a:r>
              <a:rPr lang="pl-PL" sz="2400" b="1" dirty="0">
                <a:solidFill>
                  <a:srgbClr val="1F497D"/>
                </a:solidFill>
              </a:rPr>
              <a:t>2015</a:t>
            </a:r>
          </a:p>
          <a:p>
            <a:pPr lvl="1">
              <a:spcBef>
                <a:spcPct val="20000"/>
              </a:spcBef>
            </a:pPr>
            <a:endParaRPr lang="pl-PL" sz="2000" b="1" dirty="0" smtClean="0">
              <a:solidFill>
                <a:srgbClr val="0070C0"/>
              </a:solidFill>
            </a:endParaRPr>
          </a:p>
          <a:p>
            <a:pPr lvl="1">
              <a:spcBef>
                <a:spcPct val="20000"/>
              </a:spcBef>
            </a:pPr>
            <a:r>
              <a:rPr lang="pl-PL" sz="2000" b="1" dirty="0" smtClean="0">
                <a:solidFill>
                  <a:srgbClr val="0070C0"/>
                </a:solidFill>
              </a:rPr>
              <a:t>Benzene</a:t>
            </a:r>
          </a:p>
          <a:p>
            <a:pPr lvl="1">
              <a:spcBef>
                <a:spcPct val="20000"/>
              </a:spcBef>
            </a:pPr>
            <a:r>
              <a:rPr lang="pl-PL" sz="2000" dirty="0" smtClean="0">
                <a:solidFill>
                  <a:srgbClr val="FF0000"/>
                </a:solidFill>
              </a:rPr>
              <a:t>•</a:t>
            </a:r>
            <a:r>
              <a:rPr lang="pl-PL" sz="2000" dirty="0">
                <a:solidFill>
                  <a:srgbClr val="FF0000"/>
                </a:solidFill>
              </a:rPr>
              <a:t>	Industrial zone is rated as polluted</a:t>
            </a:r>
            <a:r>
              <a:rPr lang="pl-PL" sz="2000" dirty="0" smtClean="0">
                <a:solidFill>
                  <a:srgbClr val="FF0000"/>
                </a:solidFill>
              </a:rPr>
              <a:t>.</a:t>
            </a:r>
            <a:endParaRPr lang="pl-PL" sz="2000" dirty="0">
              <a:solidFill>
                <a:srgbClr val="FF0000"/>
              </a:solidFill>
            </a:endParaRPr>
          </a:p>
          <a:p>
            <a:pPr lvl="1">
              <a:spcBef>
                <a:spcPct val="20000"/>
              </a:spcBef>
            </a:pPr>
            <a:r>
              <a:rPr lang="pl-PL" sz="2000" dirty="0">
                <a:solidFill>
                  <a:srgbClr val="0070C0"/>
                </a:solidFill>
              </a:rPr>
              <a:t>•	 Other zones were rated as pure. </a:t>
            </a:r>
          </a:p>
          <a:p>
            <a:pPr lvl="1">
              <a:spcBef>
                <a:spcPct val="20000"/>
              </a:spcBef>
            </a:pPr>
            <a:r>
              <a:rPr lang="pl-PL" sz="2000" dirty="0">
                <a:solidFill>
                  <a:srgbClr val="0070C0"/>
                </a:solidFill>
              </a:rPr>
              <a:t>•	All agglomerations are rated as pure.</a:t>
            </a:r>
          </a:p>
          <a:p>
            <a:pPr lvl="1">
              <a:spcBef>
                <a:spcPct val="20000"/>
              </a:spcBef>
            </a:pPr>
            <a:endParaRPr lang="pl-PL" sz="2000" dirty="0">
              <a:solidFill>
                <a:srgbClr val="0070C0"/>
              </a:solidFill>
            </a:endParaRPr>
          </a:p>
          <a:p>
            <a:pPr lvl="1">
              <a:spcBef>
                <a:spcPct val="20000"/>
              </a:spcBef>
            </a:pPr>
            <a:r>
              <a:rPr lang="pl-PL" sz="2000" b="1" dirty="0" smtClean="0">
                <a:solidFill>
                  <a:srgbClr val="0070C0"/>
                </a:solidFill>
              </a:rPr>
              <a:t>Pb, Cd, Ni, As in PM</a:t>
            </a:r>
            <a:r>
              <a:rPr lang="pl-PL" sz="2000" b="1" baseline="-25000" dirty="0" smtClean="0">
                <a:solidFill>
                  <a:srgbClr val="0070C0"/>
                </a:solidFill>
              </a:rPr>
              <a:t>10</a:t>
            </a:r>
          </a:p>
          <a:p>
            <a:pPr lvl="1">
              <a:spcBef>
                <a:spcPct val="20000"/>
              </a:spcBef>
            </a:pPr>
            <a:r>
              <a:rPr lang="pl-PL" sz="2000" dirty="0" smtClean="0">
                <a:solidFill>
                  <a:srgbClr val="0070C0"/>
                </a:solidFill>
              </a:rPr>
              <a:t>•</a:t>
            </a:r>
            <a:r>
              <a:rPr lang="pl-PL" sz="2000" dirty="0">
                <a:solidFill>
                  <a:srgbClr val="0070C0"/>
                </a:solidFill>
              </a:rPr>
              <a:t>	 All zones and agglomerations are rated as pure.</a:t>
            </a: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502279825"/>
      </p:ext>
    </p:extLst>
  </p:cSld>
  <p:clrMapOvr>
    <a:masterClrMapping/>
  </p:clrMapOvr>
  <p:transition spd="med">
    <p:fade thruBlk="1"/>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14.4 </a:t>
            </a:r>
            <a:r>
              <a:rPr lang="hr-HR" sz="2800" b="1" dirty="0">
                <a:solidFill>
                  <a:schemeClr val="tx2"/>
                </a:solidFill>
                <a:effectLst>
                  <a:glow>
                    <a:srgbClr val="7F7F7F">
                      <a:alpha val="35000"/>
                    </a:srgbClr>
                  </a:glow>
                </a:effectLst>
              </a:rPr>
              <a:t>OFFICIAL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9798" y="1411179"/>
            <a:ext cx="8806649" cy="4807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400" b="1" dirty="0">
                <a:solidFill>
                  <a:srgbClr val="1F497D"/>
                </a:solidFill>
              </a:rPr>
              <a:t>Summary assessment of zones and agglomerations pollution (non-compliance) for </a:t>
            </a:r>
            <a:r>
              <a:rPr lang="pl-PL" sz="2400" b="1" dirty="0">
                <a:solidFill>
                  <a:srgbClr val="1F497D"/>
                </a:solidFill>
              </a:rPr>
              <a:t>2015</a:t>
            </a:r>
          </a:p>
          <a:p>
            <a:pPr lvl="1">
              <a:spcBef>
                <a:spcPct val="20000"/>
              </a:spcBef>
            </a:pPr>
            <a:endParaRPr lang="pl-PL" sz="2000" b="1" dirty="0" smtClean="0">
              <a:solidFill>
                <a:srgbClr val="0070C0"/>
              </a:solidFill>
            </a:endParaRPr>
          </a:p>
          <a:p>
            <a:pPr lvl="1">
              <a:spcBef>
                <a:spcPct val="20000"/>
              </a:spcBef>
            </a:pPr>
            <a:r>
              <a:rPr lang="pl-PL" sz="2000" b="1" dirty="0">
                <a:solidFill>
                  <a:srgbClr val="0070C0"/>
                </a:solidFill>
              </a:rPr>
              <a:t>B(a)P </a:t>
            </a:r>
            <a:r>
              <a:rPr lang="pl-PL" sz="2000" b="1" dirty="0" smtClean="0">
                <a:solidFill>
                  <a:srgbClr val="0070C0"/>
                </a:solidFill>
              </a:rPr>
              <a:t>in PM10</a:t>
            </a:r>
          </a:p>
          <a:p>
            <a:pPr lvl="1">
              <a:spcBef>
                <a:spcPct val="20000"/>
              </a:spcBef>
            </a:pPr>
            <a:r>
              <a:rPr lang="pl-PL" sz="2000" dirty="0" smtClean="0">
                <a:solidFill>
                  <a:srgbClr val="FF0000"/>
                </a:solidFill>
              </a:rPr>
              <a:t>•</a:t>
            </a:r>
            <a:r>
              <a:rPr lang="pl-PL" sz="2000" dirty="0">
                <a:solidFill>
                  <a:srgbClr val="FF0000"/>
                </a:solidFill>
              </a:rPr>
              <a:t>	</a:t>
            </a:r>
            <a:r>
              <a:rPr lang="en-US" sz="2000" dirty="0">
                <a:solidFill>
                  <a:srgbClr val="FF0000"/>
                </a:solidFill>
              </a:rPr>
              <a:t>Zagreb </a:t>
            </a:r>
            <a:r>
              <a:rPr lang="en-US" sz="2000" dirty="0" smtClean="0">
                <a:solidFill>
                  <a:srgbClr val="FF0000"/>
                </a:solidFill>
              </a:rPr>
              <a:t>agglomeration </a:t>
            </a:r>
            <a:r>
              <a:rPr lang="en-US" sz="2000" dirty="0">
                <a:solidFill>
                  <a:srgbClr val="FF0000"/>
                </a:solidFill>
              </a:rPr>
              <a:t>and Industrial zone are rated as </a:t>
            </a:r>
            <a:r>
              <a:rPr lang="en-US" sz="2000" dirty="0" smtClean="0">
                <a:solidFill>
                  <a:srgbClr val="FF0000"/>
                </a:solidFill>
              </a:rPr>
              <a:t>polluted</a:t>
            </a:r>
            <a:r>
              <a:rPr lang="pl-PL" sz="2000" dirty="0" smtClean="0">
                <a:solidFill>
                  <a:srgbClr val="FF0000"/>
                </a:solidFill>
              </a:rPr>
              <a:t>.</a:t>
            </a:r>
            <a:endParaRPr lang="pl-PL" sz="2000" dirty="0">
              <a:solidFill>
                <a:srgbClr val="FF0000"/>
              </a:solidFill>
            </a:endParaRPr>
          </a:p>
          <a:p>
            <a:pPr lvl="1">
              <a:spcBef>
                <a:spcPct val="20000"/>
              </a:spcBef>
            </a:pPr>
            <a:r>
              <a:rPr lang="pl-PL" sz="2000" dirty="0">
                <a:solidFill>
                  <a:srgbClr val="0070C0"/>
                </a:solidFill>
              </a:rPr>
              <a:t>•	Other zones were rated as </a:t>
            </a:r>
            <a:r>
              <a:rPr lang="pl-PL" sz="2000" dirty="0" smtClean="0">
                <a:solidFill>
                  <a:srgbClr val="0070C0"/>
                </a:solidFill>
              </a:rPr>
              <a:t>pure.</a:t>
            </a:r>
            <a:endParaRPr lang="pl-PL" sz="2000" dirty="0">
              <a:solidFill>
                <a:srgbClr val="0070C0"/>
              </a:solidFill>
            </a:endParaRPr>
          </a:p>
          <a:p>
            <a:pPr lvl="1">
              <a:spcBef>
                <a:spcPct val="20000"/>
              </a:spcBef>
            </a:pPr>
            <a:r>
              <a:rPr lang="pl-PL" sz="2000" dirty="0">
                <a:solidFill>
                  <a:srgbClr val="0070C0"/>
                </a:solidFill>
              </a:rPr>
              <a:t>•	</a:t>
            </a:r>
            <a:r>
              <a:rPr lang="pl-PL" sz="2000" dirty="0" smtClean="0">
                <a:solidFill>
                  <a:srgbClr val="0070C0"/>
                </a:solidFill>
              </a:rPr>
              <a:t>Osijek</a:t>
            </a:r>
            <a:r>
              <a:rPr lang="pl-PL" sz="2000" dirty="0">
                <a:solidFill>
                  <a:srgbClr val="0070C0"/>
                </a:solidFill>
              </a:rPr>
              <a:t>, Rijeka </a:t>
            </a:r>
            <a:r>
              <a:rPr lang="pl-PL" sz="2000" dirty="0" smtClean="0">
                <a:solidFill>
                  <a:srgbClr val="0070C0"/>
                </a:solidFill>
              </a:rPr>
              <a:t>and </a:t>
            </a:r>
            <a:r>
              <a:rPr lang="pl-PL" sz="2000" dirty="0">
                <a:solidFill>
                  <a:srgbClr val="0070C0"/>
                </a:solidFill>
              </a:rPr>
              <a:t>Split </a:t>
            </a:r>
            <a:r>
              <a:rPr lang="pl-PL" sz="2000" dirty="0" smtClean="0">
                <a:solidFill>
                  <a:srgbClr val="0070C0"/>
                </a:solidFill>
              </a:rPr>
              <a:t>agglomerations were not rated.</a:t>
            </a: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579517479"/>
      </p:ext>
    </p:extLst>
  </p:cSld>
  <p:clrMapOvr>
    <a:masterClrMapping/>
  </p:clrMapOvr>
  <p:transition spd="med">
    <p:fade thruBlk="1"/>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ACTION PLAN DATA SUBMISSION</a:t>
            </a:r>
          </a:p>
        </p:txBody>
      </p:sp>
      <p:sp>
        <p:nvSpPr>
          <p:cNvPr id="9" name="Content Placeholder 8"/>
          <p:cNvSpPr>
            <a:spLocks/>
          </p:cNvSpPr>
          <p:nvPr/>
        </p:nvSpPr>
        <p:spPr bwMode="auto">
          <a:xfrm>
            <a:off x="457200" y="1362234"/>
            <a:ext cx="8362950" cy="4972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pl-PL" sz="2400" b="1" dirty="0" smtClean="0">
                <a:solidFill>
                  <a:srgbClr val="1F497D"/>
                </a:solidFill>
              </a:rPr>
              <a:t>Action plans </a:t>
            </a:r>
            <a:r>
              <a:rPr lang="pl-PL" sz="2400" b="1" dirty="0" smtClean="0">
                <a:solidFill>
                  <a:srgbClr val="0070C0"/>
                </a:solidFill>
              </a:rPr>
              <a:t>(information </a:t>
            </a:r>
            <a:r>
              <a:rPr lang="pl-PL" sz="2400" b="1" dirty="0">
                <a:solidFill>
                  <a:srgbClr val="0070C0"/>
                </a:solidFill>
              </a:rPr>
              <a:t>H-K) </a:t>
            </a:r>
            <a:endParaRPr lang="pl-PL" sz="2400" b="1" dirty="0" smtClean="0">
              <a:solidFill>
                <a:srgbClr val="FF0000"/>
              </a:solidFill>
            </a:endParaRPr>
          </a:p>
          <a:p>
            <a:pPr lvl="1">
              <a:spcBef>
                <a:spcPct val="20000"/>
              </a:spcBef>
            </a:pPr>
            <a:endParaRPr lang="pl-PL" sz="2000" dirty="0" smtClean="0">
              <a:solidFill>
                <a:srgbClr val="0070C0"/>
              </a:solidFill>
            </a:endParaRPr>
          </a:p>
          <a:p>
            <a:pPr lvl="1">
              <a:spcBef>
                <a:spcPct val="20000"/>
              </a:spcBef>
            </a:pPr>
            <a:r>
              <a:rPr lang="pl-PL" sz="2000" dirty="0" smtClean="0">
                <a:solidFill>
                  <a:srgbClr val="0070C0"/>
                </a:solidFill>
              </a:rPr>
              <a:t>Health Protection Act – </a:t>
            </a:r>
            <a:r>
              <a:rPr lang="en-US" sz="2000" dirty="0">
                <a:solidFill>
                  <a:srgbClr val="0070C0"/>
                </a:solidFill>
              </a:rPr>
              <a:t>if </a:t>
            </a:r>
            <a:r>
              <a:rPr lang="hr-HR" sz="2000" b="1" dirty="0" err="1" smtClean="0">
                <a:solidFill>
                  <a:srgbClr val="0070C0"/>
                </a:solidFill>
              </a:rPr>
              <a:t>air</a:t>
            </a:r>
            <a:r>
              <a:rPr lang="hr-HR" sz="2000" b="1" dirty="0" smtClean="0">
                <a:solidFill>
                  <a:srgbClr val="0070C0"/>
                </a:solidFill>
              </a:rPr>
              <a:t> </a:t>
            </a:r>
            <a:r>
              <a:rPr lang="hr-HR" sz="2000" b="1" dirty="0" err="1" smtClean="0">
                <a:solidFill>
                  <a:srgbClr val="0070C0"/>
                </a:solidFill>
              </a:rPr>
              <a:t>pollutant</a:t>
            </a:r>
            <a:r>
              <a:rPr lang="hr-HR" sz="2000" b="1" dirty="0" smtClean="0">
                <a:solidFill>
                  <a:srgbClr val="0070C0"/>
                </a:solidFill>
              </a:rPr>
              <a:t> </a:t>
            </a:r>
            <a:r>
              <a:rPr lang="hr-HR" sz="2000" b="1" dirty="0" err="1" smtClean="0">
                <a:solidFill>
                  <a:srgbClr val="0070C0"/>
                </a:solidFill>
              </a:rPr>
              <a:t>levels</a:t>
            </a:r>
            <a:r>
              <a:rPr lang="hr-HR" sz="2000" b="1" dirty="0" smtClean="0">
                <a:solidFill>
                  <a:srgbClr val="0070C0"/>
                </a:solidFill>
              </a:rPr>
              <a:t> </a:t>
            </a:r>
            <a:r>
              <a:rPr lang="hr-HR" sz="2000" b="1" dirty="0" err="1" smtClean="0">
                <a:solidFill>
                  <a:srgbClr val="0070C0"/>
                </a:solidFill>
              </a:rPr>
              <a:t>exceed</a:t>
            </a:r>
            <a:r>
              <a:rPr lang="hr-HR" sz="2000" b="1" dirty="0" smtClean="0">
                <a:solidFill>
                  <a:srgbClr val="0070C0"/>
                </a:solidFill>
              </a:rPr>
              <a:t> </a:t>
            </a:r>
            <a:r>
              <a:rPr lang="hr-HR" sz="2000" b="1" dirty="0" err="1" smtClean="0">
                <a:solidFill>
                  <a:srgbClr val="0070C0"/>
                </a:solidFill>
              </a:rPr>
              <a:t>any</a:t>
            </a:r>
            <a:r>
              <a:rPr lang="hr-HR" sz="2000" b="1" dirty="0" smtClean="0">
                <a:solidFill>
                  <a:srgbClr val="0070C0"/>
                </a:solidFill>
              </a:rPr>
              <a:t> limit </a:t>
            </a:r>
            <a:r>
              <a:rPr lang="en-US" sz="2000" b="1" dirty="0" smtClean="0">
                <a:solidFill>
                  <a:srgbClr val="0070C0"/>
                </a:solidFill>
              </a:rPr>
              <a:t>or </a:t>
            </a:r>
            <a:r>
              <a:rPr lang="en-US" sz="2000" b="1" dirty="0">
                <a:solidFill>
                  <a:srgbClr val="0070C0"/>
                </a:solidFill>
              </a:rPr>
              <a:t>target value</a:t>
            </a:r>
            <a:r>
              <a:rPr lang="en-US" sz="2000" dirty="0">
                <a:solidFill>
                  <a:srgbClr val="0070C0"/>
                </a:solidFill>
              </a:rPr>
              <a:t> in a particular zone or agglomeration </a:t>
            </a:r>
            <a:r>
              <a:rPr lang="en-US" sz="2000" dirty="0" smtClean="0">
                <a:solidFill>
                  <a:srgbClr val="0070C0"/>
                </a:solidFill>
              </a:rPr>
              <a:t>in </a:t>
            </a:r>
            <a:r>
              <a:rPr lang="en-US" sz="2000" dirty="0">
                <a:solidFill>
                  <a:srgbClr val="0070C0"/>
                </a:solidFill>
              </a:rPr>
              <a:t>each of these cases an </a:t>
            </a:r>
            <a:r>
              <a:rPr lang="en-US" sz="2000" b="1" dirty="0">
                <a:solidFill>
                  <a:srgbClr val="0070C0"/>
                </a:solidFill>
              </a:rPr>
              <a:t>action plan for improving the air quality </a:t>
            </a:r>
            <a:r>
              <a:rPr lang="en-US" sz="2000" dirty="0">
                <a:solidFill>
                  <a:srgbClr val="0070C0"/>
                </a:solidFill>
              </a:rPr>
              <a:t>for that zone or agglomeration is </a:t>
            </a:r>
            <a:r>
              <a:rPr lang="en-US" sz="2000" dirty="0" smtClean="0">
                <a:solidFill>
                  <a:srgbClr val="0070C0"/>
                </a:solidFill>
              </a:rPr>
              <a:t>introduced</a:t>
            </a:r>
            <a:r>
              <a:rPr lang="hr-HR" sz="2000" dirty="0" smtClean="0">
                <a:solidFill>
                  <a:srgbClr val="0070C0"/>
                </a:solidFill>
              </a:rPr>
              <a:t> </a:t>
            </a:r>
            <a:r>
              <a:rPr lang="hr-HR" sz="2000" b="1" dirty="0" err="1" smtClean="0">
                <a:solidFill>
                  <a:srgbClr val="0070C0"/>
                </a:solidFill>
              </a:rPr>
              <a:t>in</a:t>
            </a:r>
            <a:r>
              <a:rPr lang="hr-HR" sz="2000" b="1" dirty="0" smtClean="0">
                <a:solidFill>
                  <a:srgbClr val="0070C0"/>
                </a:solidFill>
              </a:rPr>
              <a:t> </a:t>
            </a:r>
            <a:r>
              <a:rPr lang="hr-HR" sz="2000" b="1" dirty="0" err="1" smtClean="0">
                <a:solidFill>
                  <a:srgbClr val="0070C0"/>
                </a:solidFill>
              </a:rPr>
              <a:t>the</a:t>
            </a:r>
            <a:r>
              <a:rPr lang="hr-HR" sz="2000" b="1" dirty="0" smtClean="0">
                <a:solidFill>
                  <a:srgbClr val="0070C0"/>
                </a:solidFill>
              </a:rPr>
              <a:t> </a:t>
            </a:r>
            <a:r>
              <a:rPr lang="hr-HR" sz="2000" b="1" dirty="0" err="1" smtClean="0">
                <a:solidFill>
                  <a:srgbClr val="0070C0"/>
                </a:solidFill>
              </a:rPr>
              <a:t>shortest</a:t>
            </a:r>
            <a:r>
              <a:rPr lang="hr-HR" sz="2000" b="1" dirty="0" smtClean="0">
                <a:solidFill>
                  <a:srgbClr val="0070C0"/>
                </a:solidFill>
              </a:rPr>
              <a:t> time </a:t>
            </a:r>
            <a:r>
              <a:rPr lang="hr-HR" sz="2000" b="1" dirty="0" err="1" smtClean="0">
                <a:solidFill>
                  <a:srgbClr val="0070C0"/>
                </a:solidFill>
              </a:rPr>
              <a:t>possible</a:t>
            </a:r>
            <a:r>
              <a:rPr lang="hr-HR" sz="2000" b="1" dirty="0" smtClean="0">
                <a:solidFill>
                  <a:srgbClr val="0070C0"/>
                </a:solidFill>
              </a:rPr>
              <a:t> </a:t>
            </a:r>
            <a:r>
              <a:rPr lang="hr-HR" sz="2000" dirty="0" err="1" smtClean="0">
                <a:solidFill>
                  <a:srgbClr val="0070C0"/>
                </a:solidFill>
              </a:rPr>
              <a:t>in</a:t>
            </a:r>
            <a:r>
              <a:rPr lang="hr-HR" sz="2000" dirty="0" smtClean="0">
                <a:solidFill>
                  <a:srgbClr val="0070C0"/>
                </a:solidFill>
              </a:rPr>
              <a:t> </a:t>
            </a:r>
            <a:r>
              <a:rPr lang="hr-HR" sz="2000" dirty="0" err="1" smtClean="0">
                <a:solidFill>
                  <a:srgbClr val="0070C0"/>
                </a:solidFill>
              </a:rPr>
              <a:t>order</a:t>
            </a:r>
            <a:r>
              <a:rPr lang="en-US" sz="2000" dirty="0" smtClean="0">
                <a:solidFill>
                  <a:srgbClr val="0070C0"/>
                </a:solidFill>
              </a:rPr>
              <a:t> </a:t>
            </a:r>
            <a:r>
              <a:rPr lang="en-US" sz="2000" dirty="0">
                <a:solidFill>
                  <a:srgbClr val="0070C0"/>
                </a:solidFill>
              </a:rPr>
              <a:t>to ensure </a:t>
            </a:r>
            <a:r>
              <a:rPr lang="en-US" sz="2000" b="1" dirty="0">
                <a:solidFill>
                  <a:srgbClr val="0070C0"/>
                </a:solidFill>
              </a:rPr>
              <a:t>achievement of </a:t>
            </a:r>
            <a:r>
              <a:rPr lang="en-US" sz="2000" b="1" dirty="0" smtClean="0">
                <a:solidFill>
                  <a:srgbClr val="0070C0"/>
                </a:solidFill>
              </a:rPr>
              <a:t>limit </a:t>
            </a:r>
            <a:r>
              <a:rPr lang="en-US" sz="2000" b="1" dirty="0">
                <a:solidFill>
                  <a:srgbClr val="0070C0"/>
                </a:solidFill>
              </a:rPr>
              <a:t>or target values.</a:t>
            </a:r>
            <a:endParaRPr lang="pl-PL" sz="2000" b="1" dirty="0" smtClean="0">
              <a:solidFill>
                <a:srgbClr val="0070C0"/>
              </a:solidFill>
            </a:endParaRPr>
          </a:p>
          <a:p>
            <a:pPr lvl="1">
              <a:spcBef>
                <a:spcPct val="20000"/>
              </a:spcBef>
            </a:pPr>
            <a:r>
              <a:rPr lang="en-US" sz="2000" dirty="0" smtClean="0">
                <a:solidFill>
                  <a:srgbClr val="0070C0"/>
                </a:solidFill>
              </a:rPr>
              <a:t>Action Plan</a:t>
            </a:r>
            <a:r>
              <a:rPr lang="hr-HR" sz="2000" dirty="0" smtClean="0">
                <a:solidFill>
                  <a:srgbClr val="0070C0"/>
                </a:solidFill>
              </a:rPr>
              <a:t> for </a:t>
            </a:r>
            <a:r>
              <a:rPr lang="hr-HR" sz="2000" dirty="0" err="1" smtClean="0">
                <a:solidFill>
                  <a:srgbClr val="0070C0"/>
                </a:solidFill>
              </a:rPr>
              <a:t>air</a:t>
            </a:r>
            <a:r>
              <a:rPr lang="hr-HR" sz="2000" dirty="0" smtClean="0">
                <a:solidFill>
                  <a:srgbClr val="0070C0"/>
                </a:solidFill>
              </a:rPr>
              <a:t> </a:t>
            </a:r>
            <a:r>
              <a:rPr lang="hr-HR" sz="2000" dirty="0" err="1" smtClean="0">
                <a:solidFill>
                  <a:srgbClr val="0070C0"/>
                </a:solidFill>
              </a:rPr>
              <a:t>quality</a:t>
            </a:r>
            <a:r>
              <a:rPr lang="hr-HR" sz="2000" dirty="0" smtClean="0">
                <a:solidFill>
                  <a:srgbClr val="0070C0"/>
                </a:solidFill>
              </a:rPr>
              <a:t> </a:t>
            </a:r>
            <a:r>
              <a:rPr lang="hr-HR" sz="2000" dirty="0" err="1" smtClean="0">
                <a:solidFill>
                  <a:srgbClr val="0070C0"/>
                </a:solidFill>
              </a:rPr>
              <a:t>improvement</a:t>
            </a:r>
            <a:r>
              <a:rPr lang="en-US" sz="2000" dirty="0" smtClean="0">
                <a:solidFill>
                  <a:srgbClr val="0070C0"/>
                </a:solidFill>
              </a:rPr>
              <a:t> </a:t>
            </a:r>
            <a:r>
              <a:rPr lang="en-US" sz="2000" dirty="0">
                <a:solidFill>
                  <a:srgbClr val="0070C0"/>
                </a:solidFill>
              </a:rPr>
              <a:t>covers all relevant pollutants, and may also include special measures aimed at protecting vulnerable groups of the population, including </a:t>
            </a:r>
            <a:r>
              <a:rPr lang="en-US" sz="2000" dirty="0" smtClean="0">
                <a:solidFill>
                  <a:srgbClr val="0070C0"/>
                </a:solidFill>
              </a:rPr>
              <a:t>children</a:t>
            </a:r>
            <a:r>
              <a:rPr lang="pl-PL" sz="2000" dirty="0" smtClean="0">
                <a:solidFill>
                  <a:srgbClr val="0070C0"/>
                </a:solidFill>
              </a:rPr>
              <a:t>.</a:t>
            </a:r>
          </a:p>
          <a:p>
            <a:pPr lvl="1">
              <a:spcBef>
                <a:spcPct val="20000"/>
              </a:spcBef>
            </a:pPr>
            <a:endParaRPr lang="pl-PL"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906166273"/>
      </p:ext>
    </p:extLst>
  </p:cSld>
  <p:clrMapOvr>
    <a:masterClrMapping/>
  </p:clrMapOvr>
  <p:transition spd="med">
    <p:fade thruBlk="1"/>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97655" y="1600379"/>
            <a:ext cx="8922057"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endParaRPr lang="pl-PL" sz="2000" b="1" dirty="0" smtClean="0">
              <a:solidFill>
                <a:srgbClr val="0070C0"/>
              </a:solidFill>
            </a:endParaRPr>
          </a:p>
          <a:p>
            <a:pPr lvl="1">
              <a:spcBef>
                <a:spcPct val="20000"/>
              </a:spcBef>
            </a:pPr>
            <a:endParaRPr lang="pl-PL" sz="2000" b="1" dirty="0">
              <a:solidFill>
                <a:srgbClr val="0070C0"/>
              </a:solidFill>
            </a:endParaRPr>
          </a:p>
          <a:p>
            <a:pPr lvl="1">
              <a:spcBef>
                <a:spcPct val="20000"/>
              </a:spcBef>
            </a:pPr>
            <a:r>
              <a:rPr lang="hr-HR" sz="2000" b="1" dirty="0" smtClean="0">
                <a:solidFill>
                  <a:srgbClr val="0070C0"/>
                </a:solidFill>
              </a:rPr>
              <a:t>For </a:t>
            </a:r>
            <a:r>
              <a:rPr lang="hr-HR" sz="2000" b="1" dirty="0">
                <a:solidFill>
                  <a:srgbClr val="0070C0"/>
                </a:solidFill>
              </a:rPr>
              <a:t>i</a:t>
            </a:r>
            <a:r>
              <a:rPr lang="en-US" sz="2000" b="1" dirty="0" err="1" smtClean="0">
                <a:solidFill>
                  <a:srgbClr val="0070C0"/>
                </a:solidFill>
              </a:rPr>
              <a:t>nformation</a:t>
            </a:r>
            <a:r>
              <a:rPr lang="en-US" sz="2000" b="1" dirty="0" smtClean="0">
                <a:solidFill>
                  <a:srgbClr val="0070C0"/>
                </a:solidFill>
              </a:rPr>
              <a:t> </a:t>
            </a:r>
            <a:r>
              <a:rPr lang="en-US" sz="2000" b="1" dirty="0">
                <a:solidFill>
                  <a:srgbClr val="0070C0"/>
                </a:solidFill>
              </a:rPr>
              <a:t>exchange and reporting </a:t>
            </a:r>
            <a:r>
              <a:rPr lang="en-US" sz="2000" dirty="0" smtClean="0">
                <a:solidFill>
                  <a:srgbClr val="0070C0"/>
                </a:solidFill>
              </a:rPr>
              <a:t>on air quality assessment and management </a:t>
            </a:r>
            <a:r>
              <a:rPr lang="hr-HR" sz="2000" dirty="0" smtClean="0">
                <a:solidFill>
                  <a:srgbClr val="0070C0"/>
                </a:solidFill>
              </a:rPr>
              <a:t>one </a:t>
            </a:r>
            <a:r>
              <a:rPr lang="hr-HR" sz="2000" dirty="0" err="1" smtClean="0">
                <a:solidFill>
                  <a:srgbClr val="0070C0"/>
                </a:solidFill>
              </a:rPr>
              <a:t>uses</a:t>
            </a:r>
            <a:r>
              <a:rPr lang="hr-HR" sz="2000" dirty="0" smtClean="0">
                <a:solidFill>
                  <a:srgbClr val="0070C0"/>
                </a:solidFill>
              </a:rPr>
              <a:t> data on </a:t>
            </a:r>
            <a:r>
              <a:rPr lang="en-US" sz="2000" dirty="0" smtClean="0">
                <a:solidFill>
                  <a:srgbClr val="0070C0"/>
                </a:solidFill>
              </a:rPr>
              <a:t>concentrations of pollutants obtained </a:t>
            </a:r>
            <a:r>
              <a:rPr lang="hr-HR" sz="2000" dirty="0" err="1" smtClean="0">
                <a:solidFill>
                  <a:srgbClr val="0070C0"/>
                </a:solidFill>
              </a:rPr>
              <a:t>by</a:t>
            </a:r>
            <a:r>
              <a:rPr lang="hr-HR" sz="2000" dirty="0" smtClean="0">
                <a:solidFill>
                  <a:srgbClr val="0070C0"/>
                </a:solidFill>
              </a:rPr>
              <a:t> </a:t>
            </a:r>
            <a:r>
              <a:rPr lang="hr-HR" sz="2000" dirty="0" err="1" smtClean="0">
                <a:solidFill>
                  <a:srgbClr val="0070C0"/>
                </a:solidFill>
              </a:rPr>
              <a:t>measurements</a:t>
            </a:r>
            <a:r>
              <a:rPr lang="hr-HR" sz="2000" dirty="0" smtClean="0">
                <a:solidFill>
                  <a:srgbClr val="0070C0"/>
                </a:solidFill>
              </a:rPr>
              <a:t> on</a:t>
            </a:r>
            <a:r>
              <a:rPr lang="en-US" sz="2000" dirty="0" smtClean="0">
                <a:solidFill>
                  <a:srgbClr val="0070C0"/>
                </a:solidFill>
              </a:rPr>
              <a:t> </a:t>
            </a:r>
            <a:r>
              <a:rPr lang="hr-HR" sz="2000" b="1" dirty="0" err="1" smtClean="0">
                <a:solidFill>
                  <a:srgbClr val="0070C0"/>
                </a:solidFill>
              </a:rPr>
              <a:t>measurement</a:t>
            </a:r>
            <a:r>
              <a:rPr lang="hr-HR" sz="2000" b="1" dirty="0" smtClean="0">
                <a:solidFill>
                  <a:srgbClr val="0070C0"/>
                </a:solidFill>
              </a:rPr>
              <a:t> </a:t>
            </a:r>
            <a:r>
              <a:rPr lang="hr-HR" sz="2000" b="1" dirty="0" err="1" smtClean="0">
                <a:solidFill>
                  <a:srgbClr val="0070C0"/>
                </a:solidFill>
              </a:rPr>
              <a:t>points</a:t>
            </a:r>
            <a:r>
              <a:rPr lang="hr-HR" sz="2000" b="1" dirty="0" smtClean="0">
                <a:solidFill>
                  <a:srgbClr val="0070C0"/>
                </a:solidFill>
              </a:rPr>
              <a:t> </a:t>
            </a:r>
            <a:r>
              <a:rPr lang="en-US" sz="2000" b="1" dirty="0" smtClean="0">
                <a:solidFill>
                  <a:srgbClr val="0070C0"/>
                </a:solidFill>
              </a:rPr>
              <a:t>specified </a:t>
            </a:r>
            <a:r>
              <a:rPr lang="en-US" sz="2000" b="1" dirty="0">
                <a:solidFill>
                  <a:srgbClr val="0070C0"/>
                </a:solidFill>
              </a:rPr>
              <a:t>in Articles </a:t>
            </a:r>
            <a:r>
              <a:rPr lang="en-US" sz="2000" b="1" dirty="0" smtClean="0">
                <a:solidFill>
                  <a:srgbClr val="0070C0"/>
                </a:solidFill>
              </a:rPr>
              <a:t>4 </a:t>
            </a:r>
            <a:r>
              <a:rPr lang="en-US" sz="2000" b="1" dirty="0">
                <a:solidFill>
                  <a:srgbClr val="0070C0"/>
                </a:solidFill>
              </a:rPr>
              <a:t>to 6 of the Regulation on the establishment of a list of </a:t>
            </a:r>
            <a:r>
              <a:rPr lang="hr-HR" sz="2000" b="1" dirty="0" err="1" smtClean="0">
                <a:solidFill>
                  <a:srgbClr val="0070C0"/>
                </a:solidFill>
              </a:rPr>
              <a:t>measurement</a:t>
            </a:r>
            <a:r>
              <a:rPr lang="en-US" sz="2000" b="1" dirty="0" smtClean="0">
                <a:solidFill>
                  <a:srgbClr val="0070C0"/>
                </a:solidFill>
              </a:rPr>
              <a:t> </a:t>
            </a:r>
            <a:r>
              <a:rPr lang="en-US" sz="2000" b="1" dirty="0">
                <a:solidFill>
                  <a:srgbClr val="0070C0"/>
                </a:solidFill>
              </a:rPr>
              <a:t>points </a:t>
            </a:r>
            <a:r>
              <a:rPr lang="en-US" sz="2000" b="1" dirty="0" smtClean="0">
                <a:solidFill>
                  <a:srgbClr val="0070C0"/>
                </a:solidFill>
              </a:rPr>
              <a:t>for</a:t>
            </a:r>
            <a:r>
              <a:rPr lang="hr-HR" sz="2000" b="1" dirty="0" smtClean="0">
                <a:solidFill>
                  <a:srgbClr val="0070C0"/>
                </a:solidFill>
              </a:rPr>
              <a:t> monitoring</a:t>
            </a:r>
            <a:r>
              <a:rPr lang="en-US" sz="2000" b="1" dirty="0" smtClean="0">
                <a:solidFill>
                  <a:srgbClr val="0070C0"/>
                </a:solidFill>
              </a:rPr>
              <a:t> </a:t>
            </a:r>
            <a:r>
              <a:rPr lang="en-US" sz="2000" b="1" dirty="0">
                <a:solidFill>
                  <a:srgbClr val="0070C0"/>
                </a:solidFill>
              </a:rPr>
              <a:t>concentration of certain pollutants in the air </a:t>
            </a:r>
            <a:r>
              <a:rPr lang="en-US" sz="2000" b="1" dirty="0" smtClean="0">
                <a:solidFill>
                  <a:srgbClr val="0070C0"/>
                </a:solidFill>
              </a:rPr>
              <a:t>and location</a:t>
            </a:r>
            <a:r>
              <a:rPr lang="hr-HR" sz="2000" b="1" dirty="0" smtClean="0">
                <a:solidFill>
                  <a:srgbClr val="0070C0"/>
                </a:solidFill>
              </a:rPr>
              <a:t>s</a:t>
            </a:r>
            <a:r>
              <a:rPr lang="en-US" sz="2000" b="1" dirty="0" smtClean="0">
                <a:solidFill>
                  <a:srgbClr val="0070C0"/>
                </a:solidFill>
              </a:rPr>
              <a:t> </a:t>
            </a:r>
            <a:r>
              <a:rPr lang="en-US" sz="2000" b="1" dirty="0">
                <a:solidFill>
                  <a:srgbClr val="0070C0"/>
                </a:solidFill>
              </a:rPr>
              <a:t>of </a:t>
            </a:r>
            <a:r>
              <a:rPr lang="hr-HR" sz="2000" b="1" dirty="0" smtClean="0">
                <a:solidFill>
                  <a:srgbClr val="0070C0"/>
                </a:solidFill>
              </a:rPr>
              <a:t>monitoring</a:t>
            </a:r>
            <a:r>
              <a:rPr lang="en-US" sz="2000" b="1" dirty="0" smtClean="0">
                <a:solidFill>
                  <a:srgbClr val="0070C0"/>
                </a:solidFill>
              </a:rPr>
              <a:t> </a:t>
            </a:r>
            <a:r>
              <a:rPr lang="en-US" sz="2000" b="1" dirty="0">
                <a:solidFill>
                  <a:srgbClr val="0070C0"/>
                </a:solidFill>
              </a:rPr>
              <a:t>stations in the </a:t>
            </a:r>
            <a:r>
              <a:rPr lang="hr-HR" sz="2000" b="1" dirty="0" err="1" smtClean="0">
                <a:solidFill>
                  <a:srgbClr val="0070C0"/>
                </a:solidFill>
              </a:rPr>
              <a:t>national</a:t>
            </a:r>
            <a:r>
              <a:rPr lang="hr-HR" sz="2000" b="1" dirty="0" smtClean="0">
                <a:solidFill>
                  <a:srgbClr val="0070C0"/>
                </a:solidFill>
              </a:rPr>
              <a:t> </a:t>
            </a:r>
            <a:r>
              <a:rPr lang="hr-HR" sz="2000" b="1" dirty="0">
                <a:solidFill>
                  <a:srgbClr val="0070C0"/>
                </a:solidFill>
              </a:rPr>
              <a:t>n</a:t>
            </a:r>
            <a:r>
              <a:rPr lang="en-US" sz="2000" b="1" dirty="0" err="1" smtClean="0">
                <a:solidFill>
                  <a:srgbClr val="0070C0"/>
                </a:solidFill>
              </a:rPr>
              <a:t>etwork</a:t>
            </a:r>
            <a:r>
              <a:rPr lang="en-US" sz="2000" b="1" dirty="0" smtClean="0">
                <a:solidFill>
                  <a:srgbClr val="0070C0"/>
                </a:solidFill>
              </a:rPr>
              <a:t> </a:t>
            </a:r>
            <a:r>
              <a:rPr lang="en-US" sz="2000" b="1" dirty="0">
                <a:solidFill>
                  <a:srgbClr val="0070C0"/>
                </a:solidFill>
              </a:rPr>
              <a:t>for </a:t>
            </a:r>
            <a:r>
              <a:rPr lang="hr-HR" sz="2000" b="1" dirty="0" smtClean="0">
                <a:solidFill>
                  <a:srgbClr val="0070C0"/>
                </a:solidFill>
              </a:rPr>
              <a:t>p</a:t>
            </a:r>
            <a:r>
              <a:rPr lang="en-US" sz="2000" b="1" dirty="0" err="1" smtClean="0">
                <a:solidFill>
                  <a:srgbClr val="0070C0"/>
                </a:solidFill>
              </a:rPr>
              <a:t>ermanent</a:t>
            </a:r>
            <a:r>
              <a:rPr lang="en-US" sz="2000" b="1" dirty="0" smtClean="0">
                <a:solidFill>
                  <a:srgbClr val="0070C0"/>
                </a:solidFill>
              </a:rPr>
              <a:t> </a:t>
            </a:r>
            <a:r>
              <a:rPr lang="hr-HR" sz="2000" b="1" dirty="0" smtClean="0">
                <a:solidFill>
                  <a:srgbClr val="0070C0"/>
                </a:solidFill>
              </a:rPr>
              <a:t>a</a:t>
            </a:r>
            <a:r>
              <a:rPr lang="en-US" sz="2000" b="1" dirty="0" err="1" smtClean="0">
                <a:solidFill>
                  <a:srgbClr val="0070C0"/>
                </a:solidFill>
              </a:rPr>
              <a:t>ir</a:t>
            </a:r>
            <a:r>
              <a:rPr lang="en-US" sz="2000" b="1" dirty="0" smtClean="0">
                <a:solidFill>
                  <a:srgbClr val="0070C0"/>
                </a:solidFill>
              </a:rPr>
              <a:t> </a:t>
            </a:r>
            <a:r>
              <a:rPr lang="hr-HR" sz="2000" b="1" dirty="0" smtClean="0">
                <a:solidFill>
                  <a:srgbClr val="0070C0"/>
                </a:solidFill>
              </a:rPr>
              <a:t>q</a:t>
            </a:r>
            <a:r>
              <a:rPr lang="en-US" sz="2000" b="1" dirty="0" err="1" smtClean="0">
                <a:solidFill>
                  <a:srgbClr val="0070C0"/>
                </a:solidFill>
              </a:rPr>
              <a:t>uality</a:t>
            </a:r>
            <a:r>
              <a:rPr lang="en-US" sz="2000" b="1" dirty="0" smtClean="0">
                <a:solidFill>
                  <a:srgbClr val="0070C0"/>
                </a:solidFill>
              </a:rPr>
              <a:t> </a:t>
            </a:r>
            <a:r>
              <a:rPr lang="en-US" sz="2000" b="1" dirty="0">
                <a:solidFill>
                  <a:srgbClr val="0070C0"/>
                </a:solidFill>
              </a:rPr>
              <a:t>Monitoring (Official Gazette, No. 65/16).</a:t>
            </a:r>
            <a:endParaRPr lang="pl-PL" sz="2000" b="1" dirty="0" smtClean="0">
              <a:solidFill>
                <a:srgbClr val="0070C0"/>
              </a:solidFill>
            </a:endParaRPr>
          </a:p>
          <a:p>
            <a:pPr lvl="1">
              <a:spcBef>
                <a:spcPct val="20000"/>
              </a:spcBef>
            </a:pPr>
            <a:r>
              <a:rPr lang="en-US" sz="2000" dirty="0">
                <a:solidFill>
                  <a:srgbClr val="0070C0"/>
                </a:solidFill>
              </a:rPr>
              <a:t>In addition to concentrations of pollutants obtained through measurements at </a:t>
            </a:r>
            <a:r>
              <a:rPr lang="hr-HR" sz="2000" dirty="0" err="1" smtClean="0">
                <a:solidFill>
                  <a:srgbClr val="0070C0"/>
                </a:solidFill>
              </a:rPr>
              <a:t>permanent</a:t>
            </a:r>
            <a:r>
              <a:rPr lang="hr-HR" sz="2000" dirty="0" smtClean="0">
                <a:solidFill>
                  <a:srgbClr val="0070C0"/>
                </a:solidFill>
              </a:rPr>
              <a:t> </a:t>
            </a:r>
            <a:r>
              <a:rPr lang="hr-HR" sz="2000" dirty="0" err="1" smtClean="0">
                <a:solidFill>
                  <a:srgbClr val="0070C0"/>
                </a:solidFill>
              </a:rPr>
              <a:t>measurement</a:t>
            </a:r>
            <a:r>
              <a:rPr lang="hr-HR" sz="2000" dirty="0" smtClean="0">
                <a:solidFill>
                  <a:srgbClr val="0070C0"/>
                </a:solidFill>
              </a:rPr>
              <a:t> </a:t>
            </a:r>
            <a:r>
              <a:rPr lang="hr-HR" sz="2000" dirty="0" err="1" smtClean="0">
                <a:solidFill>
                  <a:srgbClr val="0070C0"/>
                </a:solidFill>
              </a:rPr>
              <a:t>points</a:t>
            </a:r>
            <a:r>
              <a:rPr lang="hr-HR" sz="2000" dirty="0" smtClean="0">
                <a:solidFill>
                  <a:srgbClr val="0070C0"/>
                </a:solidFill>
              </a:rPr>
              <a:t>, </a:t>
            </a:r>
            <a:r>
              <a:rPr lang="en-US" sz="2000" dirty="0" smtClean="0">
                <a:solidFill>
                  <a:srgbClr val="0070C0"/>
                </a:solidFill>
              </a:rPr>
              <a:t>for reporting</a:t>
            </a:r>
            <a:r>
              <a:rPr lang="hr-HR" sz="2000" dirty="0" smtClean="0">
                <a:solidFill>
                  <a:srgbClr val="0070C0"/>
                </a:solidFill>
              </a:rPr>
              <a:t> one </a:t>
            </a:r>
            <a:r>
              <a:rPr lang="hr-HR" sz="2000" dirty="0" err="1" smtClean="0">
                <a:solidFill>
                  <a:srgbClr val="0070C0"/>
                </a:solidFill>
              </a:rPr>
              <a:t>can</a:t>
            </a:r>
            <a:r>
              <a:rPr lang="hr-HR" sz="2000" dirty="0" smtClean="0">
                <a:solidFill>
                  <a:srgbClr val="0070C0"/>
                </a:solidFill>
              </a:rPr>
              <a:t> </a:t>
            </a:r>
            <a:r>
              <a:rPr lang="hr-HR" sz="2000" dirty="0" err="1" smtClean="0">
                <a:solidFill>
                  <a:srgbClr val="0070C0"/>
                </a:solidFill>
              </a:rPr>
              <a:t>also</a:t>
            </a:r>
            <a:r>
              <a:rPr lang="hr-HR" sz="2000" dirty="0" smtClean="0">
                <a:solidFill>
                  <a:srgbClr val="0070C0"/>
                </a:solidFill>
              </a:rPr>
              <a:t> use</a:t>
            </a:r>
            <a:r>
              <a:rPr lang="en-US" sz="2000" dirty="0" smtClean="0">
                <a:solidFill>
                  <a:srgbClr val="0070C0"/>
                </a:solidFill>
              </a:rPr>
              <a:t> </a:t>
            </a:r>
            <a:r>
              <a:rPr lang="en-US" sz="2000" dirty="0">
                <a:solidFill>
                  <a:srgbClr val="0070C0"/>
                </a:solidFill>
              </a:rPr>
              <a:t>data obtained by </a:t>
            </a:r>
            <a:r>
              <a:rPr lang="en-US" sz="2000" b="1" dirty="0">
                <a:solidFill>
                  <a:srgbClr val="0070C0"/>
                </a:solidFill>
              </a:rPr>
              <a:t>indicative measurements, modeling and objective estimation </a:t>
            </a:r>
            <a:r>
              <a:rPr lang="en-US" sz="2000" b="1" dirty="0" smtClean="0">
                <a:solidFill>
                  <a:srgbClr val="0070C0"/>
                </a:solidFill>
              </a:rPr>
              <a:t>techniques.</a:t>
            </a:r>
            <a:endParaRPr lang="pl-PL" sz="2000" b="1"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870084922"/>
      </p:ext>
    </p:extLst>
  </p:cSld>
  <p:clrMapOvr>
    <a:masterClrMapping/>
  </p:clrMapOvr>
  <p:transition spd="med">
    <p:fade thruBlk="1"/>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362234"/>
            <a:ext cx="8362950" cy="4972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pl-PL" sz="2400" b="1" dirty="0" smtClean="0">
                <a:solidFill>
                  <a:srgbClr val="1F497D"/>
                </a:solidFill>
              </a:rPr>
              <a:t>Action </a:t>
            </a:r>
            <a:r>
              <a:rPr lang="pl-PL" sz="2400" b="1" dirty="0">
                <a:solidFill>
                  <a:srgbClr val="1F497D"/>
                </a:solidFill>
              </a:rPr>
              <a:t>plans </a:t>
            </a:r>
            <a:endParaRPr lang="pl-PL" sz="2400" b="1" dirty="0" smtClean="0">
              <a:solidFill>
                <a:srgbClr val="FF0000"/>
              </a:solidFill>
            </a:endParaRPr>
          </a:p>
          <a:p>
            <a:pPr lvl="1">
              <a:spcBef>
                <a:spcPct val="20000"/>
              </a:spcBef>
            </a:pPr>
            <a:endParaRPr lang="pl-PL" sz="2000" dirty="0" smtClean="0">
              <a:solidFill>
                <a:srgbClr val="0070C0"/>
              </a:solidFill>
            </a:endParaRPr>
          </a:p>
          <a:p>
            <a:pPr lvl="1">
              <a:spcBef>
                <a:spcPct val="20000"/>
              </a:spcBef>
            </a:pPr>
            <a:r>
              <a:rPr lang="en-US" sz="2000" dirty="0">
                <a:solidFill>
                  <a:srgbClr val="0070C0"/>
                </a:solidFill>
              </a:rPr>
              <a:t>If more units of local </a:t>
            </a:r>
            <a:r>
              <a:rPr lang="en-US" sz="2000" dirty="0" smtClean="0">
                <a:solidFill>
                  <a:srgbClr val="0070C0"/>
                </a:solidFill>
              </a:rPr>
              <a:t>self-government</a:t>
            </a:r>
            <a:r>
              <a:rPr lang="hr-HR" sz="2000" dirty="0" smtClean="0">
                <a:solidFill>
                  <a:srgbClr val="0070C0"/>
                </a:solidFill>
              </a:rPr>
              <a:t>, </a:t>
            </a:r>
            <a:r>
              <a:rPr lang="hr-HR" sz="2000" dirty="0" err="1" smtClean="0">
                <a:solidFill>
                  <a:srgbClr val="0070C0"/>
                </a:solidFill>
              </a:rPr>
              <a:t>i.e</a:t>
            </a:r>
            <a:r>
              <a:rPr lang="hr-HR" sz="2000" dirty="0" smtClean="0">
                <a:solidFill>
                  <a:srgbClr val="0070C0"/>
                </a:solidFill>
              </a:rPr>
              <a:t>. </a:t>
            </a:r>
            <a:r>
              <a:rPr lang="en-US" sz="2000" dirty="0" smtClean="0">
                <a:solidFill>
                  <a:srgbClr val="0070C0"/>
                </a:solidFill>
              </a:rPr>
              <a:t>the </a:t>
            </a:r>
            <a:r>
              <a:rPr lang="en-US" sz="2000" dirty="0">
                <a:solidFill>
                  <a:srgbClr val="0070C0"/>
                </a:solidFill>
              </a:rPr>
              <a:t>City of Zagreb belong to the same zone or agglomeration in which pollutant levels exceed any </a:t>
            </a:r>
            <a:r>
              <a:rPr lang="hr-HR" sz="2000" dirty="0" smtClean="0">
                <a:solidFill>
                  <a:srgbClr val="0070C0"/>
                </a:solidFill>
              </a:rPr>
              <a:t>limit</a:t>
            </a:r>
            <a:r>
              <a:rPr lang="en-US" sz="2000" dirty="0" smtClean="0">
                <a:solidFill>
                  <a:srgbClr val="0070C0"/>
                </a:solidFill>
              </a:rPr>
              <a:t> </a:t>
            </a:r>
            <a:r>
              <a:rPr lang="en-US" sz="2000" dirty="0">
                <a:solidFill>
                  <a:srgbClr val="0070C0"/>
                </a:solidFill>
              </a:rPr>
              <a:t>or target value, they </a:t>
            </a:r>
            <a:r>
              <a:rPr lang="en-US" sz="2000" b="1" dirty="0">
                <a:solidFill>
                  <a:srgbClr val="0070C0"/>
                </a:solidFill>
              </a:rPr>
              <a:t>cooperate in drawing up an action plan to harmonize the </a:t>
            </a:r>
            <a:r>
              <a:rPr lang="en-US" sz="2000" b="1" dirty="0" smtClean="0">
                <a:solidFill>
                  <a:srgbClr val="0070C0"/>
                </a:solidFill>
              </a:rPr>
              <a:t>measures</a:t>
            </a:r>
            <a:r>
              <a:rPr lang="pl-PL" sz="2000" dirty="0" smtClean="0">
                <a:solidFill>
                  <a:srgbClr val="0070C0"/>
                </a:solidFill>
              </a:rPr>
              <a:t>.</a:t>
            </a:r>
          </a:p>
          <a:p>
            <a:pPr lvl="1">
              <a:spcBef>
                <a:spcPct val="20000"/>
              </a:spcBef>
            </a:pPr>
            <a:endParaRPr lang="hr-HR" sz="2000" b="1" dirty="0">
              <a:solidFill>
                <a:srgbClr val="0070C0"/>
              </a:solidFill>
            </a:endParaRPr>
          </a:p>
          <a:p>
            <a:pPr lvl="1">
              <a:spcBef>
                <a:spcPct val="20000"/>
              </a:spcBef>
            </a:pPr>
            <a:r>
              <a:rPr lang="en-US" sz="2000" b="1" dirty="0" smtClean="0">
                <a:solidFill>
                  <a:srgbClr val="0070C0"/>
                </a:solidFill>
              </a:rPr>
              <a:t>The </a:t>
            </a:r>
            <a:r>
              <a:rPr lang="en-US" sz="2000" b="1" dirty="0">
                <a:solidFill>
                  <a:srgbClr val="0070C0"/>
                </a:solidFill>
              </a:rPr>
              <a:t>competent administrative body of the local self-government unit or the City of Zagreb shall ensure the development of an action plan</a:t>
            </a:r>
            <a:r>
              <a:rPr lang="en-US" sz="2000" b="1" dirty="0" smtClean="0">
                <a:solidFill>
                  <a:srgbClr val="0070C0"/>
                </a:solidFill>
              </a:rPr>
              <a:t>.</a:t>
            </a:r>
            <a:endParaRPr lang="hr-HR" sz="2000" b="1" dirty="0" smtClean="0">
              <a:solidFill>
                <a:srgbClr val="0070C0"/>
              </a:solidFill>
            </a:endParaRPr>
          </a:p>
          <a:p>
            <a:pPr lvl="1">
              <a:spcBef>
                <a:spcPct val="20000"/>
              </a:spcBef>
            </a:pPr>
            <a:endParaRPr lang="pl-PL" sz="2000" b="1" dirty="0" smtClean="0">
              <a:solidFill>
                <a:srgbClr val="0070C0"/>
              </a:solidFill>
            </a:endParaRPr>
          </a:p>
          <a:p>
            <a:pPr lvl="1">
              <a:spcBef>
                <a:spcPct val="20000"/>
              </a:spcBef>
            </a:pPr>
            <a:r>
              <a:rPr lang="en-US" sz="2000" dirty="0">
                <a:solidFill>
                  <a:srgbClr val="0070C0"/>
                </a:solidFill>
              </a:rPr>
              <a:t>The representative body of the local self-government unit or the City of Zagreb </a:t>
            </a:r>
            <a:r>
              <a:rPr lang="hr-HR" sz="2000" b="1" dirty="0" err="1" smtClean="0">
                <a:solidFill>
                  <a:srgbClr val="0070C0"/>
                </a:solidFill>
              </a:rPr>
              <a:t>implements</a:t>
            </a:r>
            <a:r>
              <a:rPr lang="en-US" sz="2000" b="1" dirty="0" smtClean="0">
                <a:solidFill>
                  <a:srgbClr val="0070C0"/>
                </a:solidFill>
              </a:rPr>
              <a:t> </a:t>
            </a:r>
            <a:r>
              <a:rPr lang="en-US" sz="2000" b="1" dirty="0">
                <a:solidFill>
                  <a:srgbClr val="0070C0"/>
                </a:solidFill>
              </a:rPr>
              <a:t>an action plan for its administrative area</a:t>
            </a:r>
            <a:r>
              <a:rPr lang="en-US" sz="2000" dirty="0">
                <a:solidFill>
                  <a:srgbClr val="0070C0"/>
                </a:solidFill>
              </a:rPr>
              <a:t>.</a:t>
            </a:r>
            <a:endParaRPr lang="pl-PL" sz="2000" dirty="0" smtClean="0">
              <a:solidFill>
                <a:srgbClr val="0070C0"/>
              </a:solidFill>
            </a:endParaRPr>
          </a:p>
          <a:p>
            <a:pPr lvl="1">
              <a:spcBef>
                <a:spcPct val="20000"/>
              </a:spcBef>
            </a:pPr>
            <a:endParaRPr lang="pl-PL" sz="2000" dirty="0">
              <a:solidFill>
                <a:srgbClr val="0070C0"/>
              </a:solidFill>
            </a:endParaRPr>
          </a:p>
          <a:p>
            <a:pPr lvl="1">
              <a:spcBef>
                <a:spcPct val="20000"/>
              </a:spcBef>
            </a:pPr>
            <a:endParaRPr lang="pl-PL"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507984726"/>
      </p:ext>
    </p:extLst>
  </p:cSld>
  <p:clrMapOvr>
    <a:masterClrMapping/>
  </p:clrMapOvr>
  <p:transition spd="med">
    <p:fade thruBlk="1"/>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362234"/>
            <a:ext cx="8362950" cy="4716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Action plan contains specifically following:</a:t>
            </a:r>
            <a:r>
              <a:rPr lang="pl-PL" sz="2000" dirty="0" smtClean="0">
                <a:solidFill>
                  <a:srgbClr val="0070C0"/>
                </a:solidFill>
              </a:rPr>
              <a:t> </a:t>
            </a:r>
          </a:p>
          <a:p>
            <a:pPr marL="800100" lvl="1" indent="-342900">
              <a:spcBef>
                <a:spcPct val="20000"/>
              </a:spcBef>
              <a:buFontTx/>
              <a:buChar char="-"/>
            </a:pPr>
            <a:r>
              <a:rPr lang="en-US" sz="2000" dirty="0">
                <a:solidFill>
                  <a:srgbClr val="0070C0"/>
                </a:solidFill>
              </a:rPr>
              <a:t>identifying </a:t>
            </a:r>
            <a:r>
              <a:rPr lang="hr-HR" sz="2000" dirty="0" err="1" smtClean="0">
                <a:solidFill>
                  <a:srgbClr val="0070C0"/>
                </a:solidFill>
              </a:rPr>
              <a:t>locations</a:t>
            </a:r>
            <a:r>
              <a:rPr lang="hr-HR" sz="2000" dirty="0" smtClean="0">
                <a:solidFill>
                  <a:srgbClr val="0070C0"/>
                </a:solidFill>
              </a:rPr>
              <a:t> </a:t>
            </a:r>
            <a:r>
              <a:rPr lang="en-US" sz="2000" dirty="0" smtClean="0">
                <a:solidFill>
                  <a:srgbClr val="0070C0"/>
                </a:solidFill>
              </a:rPr>
              <a:t>of </a:t>
            </a:r>
            <a:r>
              <a:rPr lang="en-US" sz="2000" dirty="0">
                <a:solidFill>
                  <a:srgbClr val="0070C0"/>
                </a:solidFill>
              </a:rPr>
              <a:t>excessive pollution,</a:t>
            </a:r>
          </a:p>
          <a:p>
            <a:pPr marL="800100" lvl="1" indent="-342900">
              <a:spcBef>
                <a:spcPct val="20000"/>
              </a:spcBef>
              <a:buFontTx/>
              <a:buChar char="-"/>
            </a:pPr>
            <a:r>
              <a:rPr lang="en-US" sz="2000" dirty="0">
                <a:solidFill>
                  <a:srgbClr val="0070C0"/>
                </a:solidFill>
              </a:rPr>
              <a:t>general information,</a:t>
            </a:r>
          </a:p>
          <a:p>
            <a:pPr marL="800100" lvl="1" indent="-342900">
              <a:spcBef>
                <a:spcPct val="20000"/>
              </a:spcBef>
              <a:buFontTx/>
              <a:buChar char="-"/>
            </a:pPr>
            <a:r>
              <a:rPr lang="en-US" sz="2000" dirty="0">
                <a:solidFill>
                  <a:srgbClr val="0070C0"/>
                </a:solidFill>
              </a:rPr>
              <a:t>the competent </a:t>
            </a:r>
            <a:r>
              <a:rPr lang="hr-HR" sz="2000" dirty="0" err="1" smtClean="0">
                <a:solidFill>
                  <a:srgbClr val="0070C0"/>
                </a:solidFill>
              </a:rPr>
              <a:t>responsible</a:t>
            </a:r>
            <a:r>
              <a:rPr lang="hr-HR" sz="2000" dirty="0" smtClean="0">
                <a:solidFill>
                  <a:srgbClr val="0070C0"/>
                </a:solidFill>
              </a:rPr>
              <a:t> </a:t>
            </a:r>
            <a:r>
              <a:rPr lang="hr-HR" sz="2000" dirty="0" err="1" smtClean="0">
                <a:solidFill>
                  <a:srgbClr val="0070C0"/>
                </a:solidFill>
              </a:rPr>
              <a:t>authority</a:t>
            </a:r>
            <a:r>
              <a:rPr lang="hr-HR" sz="2000" dirty="0">
                <a:solidFill>
                  <a:srgbClr val="0070C0"/>
                </a:solidFill>
              </a:rPr>
              <a:t>,</a:t>
            </a:r>
            <a:endParaRPr lang="en-US" sz="2000" dirty="0">
              <a:solidFill>
                <a:srgbClr val="0070C0"/>
              </a:solidFill>
            </a:endParaRPr>
          </a:p>
          <a:p>
            <a:pPr marL="800100" lvl="1" indent="-342900">
              <a:spcBef>
                <a:spcPct val="20000"/>
              </a:spcBef>
              <a:buFontTx/>
              <a:buChar char="-"/>
            </a:pPr>
            <a:r>
              <a:rPr lang="en-US" sz="2000" dirty="0">
                <a:solidFill>
                  <a:srgbClr val="0070C0"/>
                </a:solidFill>
              </a:rPr>
              <a:t>type and assessment of contamination, origin of contamination,</a:t>
            </a:r>
          </a:p>
          <a:p>
            <a:pPr marL="800100" lvl="1" indent="-342900">
              <a:spcBef>
                <a:spcPct val="20000"/>
              </a:spcBef>
              <a:buFontTx/>
              <a:buChar char="-"/>
            </a:pPr>
            <a:r>
              <a:rPr lang="en-US" sz="2000" dirty="0">
                <a:solidFill>
                  <a:srgbClr val="0070C0"/>
                </a:solidFill>
              </a:rPr>
              <a:t>analysis of the state,</a:t>
            </a:r>
          </a:p>
          <a:p>
            <a:pPr marL="800100" lvl="1" indent="-342900">
              <a:spcBef>
                <a:spcPct val="20000"/>
              </a:spcBef>
              <a:buFontTx/>
              <a:buChar char="-"/>
            </a:pPr>
            <a:r>
              <a:rPr lang="en-US" sz="2000" dirty="0">
                <a:solidFill>
                  <a:srgbClr val="0070C0"/>
                </a:solidFill>
              </a:rPr>
              <a:t>details of the measures taken,</a:t>
            </a:r>
          </a:p>
          <a:p>
            <a:pPr marL="800100" lvl="1" indent="-342900">
              <a:spcBef>
                <a:spcPct val="20000"/>
              </a:spcBef>
              <a:buFontTx/>
              <a:buChar char="-"/>
            </a:pPr>
            <a:r>
              <a:rPr lang="en-US" sz="2000" dirty="0">
                <a:solidFill>
                  <a:srgbClr val="0070C0"/>
                </a:solidFill>
              </a:rPr>
              <a:t>measures to reduce air pollution,</a:t>
            </a:r>
          </a:p>
          <a:p>
            <a:pPr marL="800100" lvl="1" indent="-342900">
              <a:spcBef>
                <a:spcPct val="20000"/>
              </a:spcBef>
              <a:buFontTx/>
              <a:buChar char="-"/>
            </a:pPr>
            <a:r>
              <a:rPr lang="en-US" sz="2000" dirty="0">
                <a:solidFill>
                  <a:srgbClr val="0070C0"/>
                </a:solidFill>
              </a:rPr>
              <a:t>order and deadlines for the implementation of measures</a:t>
            </a:r>
          </a:p>
          <a:p>
            <a:pPr marL="800100" lvl="1" indent="-342900">
              <a:spcBef>
                <a:spcPct val="20000"/>
              </a:spcBef>
              <a:buFontTx/>
              <a:buChar char="-"/>
            </a:pPr>
            <a:r>
              <a:rPr lang="en-US" sz="2000" dirty="0">
                <a:solidFill>
                  <a:srgbClr val="0070C0"/>
                </a:solidFill>
              </a:rPr>
              <a:t>and </a:t>
            </a:r>
            <a:r>
              <a:rPr lang="en-US" sz="2000" dirty="0" smtClean="0">
                <a:solidFill>
                  <a:srgbClr val="0070C0"/>
                </a:solidFill>
              </a:rPr>
              <a:t>estimate </a:t>
            </a:r>
            <a:r>
              <a:rPr lang="en-US" sz="2000" dirty="0">
                <a:solidFill>
                  <a:srgbClr val="0070C0"/>
                </a:solidFill>
              </a:rPr>
              <a:t>of </a:t>
            </a:r>
            <a:r>
              <a:rPr lang="en-US" sz="2000" dirty="0" smtClean="0">
                <a:solidFill>
                  <a:srgbClr val="0070C0"/>
                </a:solidFill>
              </a:rPr>
              <a:t>resources</a:t>
            </a:r>
            <a:r>
              <a:rPr lang="hr-HR" sz="2000" dirty="0">
                <a:solidFill>
                  <a:srgbClr val="0070C0"/>
                </a:solidFill>
              </a:rPr>
              <a:t>.</a:t>
            </a:r>
            <a:endParaRPr lang="pl-PL" sz="2000" dirty="0" smtClean="0">
              <a:solidFill>
                <a:srgbClr val="0070C0"/>
              </a:solidFill>
            </a:endParaRPr>
          </a:p>
          <a:p>
            <a:pPr lvl="1">
              <a:spcBef>
                <a:spcPct val="20000"/>
              </a:spcBef>
            </a:pPr>
            <a:endParaRPr lang="pl-PL"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grpSp>
        <p:nvGrpSpPr>
          <p:cNvPr id="10" name="Group 3"/>
          <p:cNvGrpSpPr>
            <a:grpSpLocks noChangeAspect="1"/>
          </p:cNvGrpSpPr>
          <p:nvPr/>
        </p:nvGrpSpPr>
        <p:grpSpPr bwMode="auto">
          <a:xfrm>
            <a:off x="442354" y="6362429"/>
            <a:ext cx="4500798" cy="411137"/>
            <a:chOff x="14858" y="6031800"/>
            <a:chExt cx="7310482" cy="703818"/>
          </a:xfrm>
        </p:grpSpPr>
        <p:pic>
          <p:nvPicPr>
            <p:cNvPr id="12"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12"/>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629777911"/>
      </p:ext>
    </p:extLst>
  </p:cSld>
  <p:clrMapOvr>
    <a:masterClrMapping/>
  </p:clrMapOvr>
  <p:transition spd="med">
    <p:fade thruBlk="1"/>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376239" y="1509204"/>
            <a:ext cx="3307993" cy="4569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000" dirty="0">
                <a:solidFill>
                  <a:srgbClr val="0070C0"/>
                </a:solidFill>
              </a:rPr>
              <a:t>The mandatory elements of the </a:t>
            </a:r>
            <a:r>
              <a:rPr lang="en-US" sz="2000" dirty="0" smtClean="0">
                <a:solidFill>
                  <a:srgbClr val="0070C0"/>
                </a:solidFill>
              </a:rPr>
              <a:t>Action </a:t>
            </a:r>
            <a:r>
              <a:rPr lang="en-US" sz="2000" dirty="0">
                <a:solidFill>
                  <a:srgbClr val="0070C0"/>
                </a:solidFill>
              </a:rPr>
              <a:t>Plan </a:t>
            </a:r>
            <a:r>
              <a:rPr lang="hr-HR" sz="2000" dirty="0">
                <a:solidFill>
                  <a:srgbClr val="0070C0"/>
                </a:solidFill>
              </a:rPr>
              <a:t>for Air </a:t>
            </a:r>
            <a:r>
              <a:rPr lang="hr-HR" sz="2000" dirty="0" err="1">
                <a:solidFill>
                  <a:srgbClr val="0070C0"/>
                </a:solidFill>
              </a:rPr>
              <a:t>Quality</a:t>
            </a:r>
            <a:r>
              <a:rPr lang="hr-HR" sz="2000" dirty="0">
                <a:solidFill>
                  <a:srgbClr val="0070C0"/>
                </a:solidFill>
              </a:rPr>
              <a:t> </a:t>
            </a:r>
            <a:r>
              <a:rPr lang="hr-HR" sz="2000" dirty="0" err="1">
                <a:solidFill>
                  <a:srgbClr val="0070C0"/>
                </a:solidFill>
              </a:rPr>
              <a:t>Improvement</a:t>
            </a:r>
            <a:r>
              <a:rPr lang="hr-HR" sz="2000" dirty="0">
                <a:solidFill>
                  <a:srgbClr val="0070C0"/>
                </a:solidFill>
              </a:rPr>
              <a:t> </a:t>
            </a:r>
            <a:r>
              <a:rPr lang="hr-HR" sz="2000" dirty="0" smtClean="0">
                <a:solidFill>
                  <a:srgbClr val="0070C0"/>
                </a:solidFill>
              </a:rPr>
              <a:t>are </a:t>
            </a:r>
            <a:r>
              <a:rPr lang="hr-HR" sz="2000" dirty="0" err="1" smtClean="0">
                <a:solidFill>
                  <a:srgbClr val="0070C0"/>
                </a:solidFill>
              </a:rPr>
              <a:t>prescribed</a:t>
            </a:r>
            <a:r>
              <a:rPr lang="hr-HR" sz="2000" dirty="0" smtClean="0">
                <a:solidFill>
                  <a:srgbClr val="0070C0"/>
                </a:solidFill>
              </a:rPr>
              <a:t> </a:t>
            </a:r>
            <a:r>
              <a:rPr lang="en-US" sz="2000" dirty="0" smtClean="0">
                <a:solidFill>
                  <a:srgbClr val="0070C0"/>
                </a:solidFill>
              </a:rPr>
              <a:t>in </a:t>
            </a:r>
            <a:r>
              <a:rPr lang="en-US" sz="2000" dirty="0">
                <a:solidFill>
                  <a:srgbClr val="0070C0"/>
                </a:solidFill>
              </a:rPr>
              <a:t>Part I of the Annex to the Regulation on mutual </a:t>
            </a:r>
            <a:r>
              <a:rPr lang="en-US" sz="2000" b="1" dirty="0">
                <a:solidFill>
                  <a:srgbClr val="0070C0"/>
                </a:solidFill>
              </a:rPr>
              <a:t>information exchange and reporting on air quality and obligations for implementation of </a:t>
            </a:r>
            <a:r>
              <a:rPr lang="en-US" sz="2000" dirty="0">
                <a:solidFill>
                  <a:srgbClr val="0070C0"/>
                </a:solidFill>
              </a:rPr>
              <a:t>Commission Decision 2011/850 / EU (Official Gazette, No 3/16</a:t>
            </a:r>
            <a:r>
              <a:rPr lang="en-US" sz="2000" dirty="0" smtClean="0">
                <a:solidFill>
                  <a:srgbClr val="0070C0"/>
                </a:solidFill>
              </a:rPr>
              <a:t>)</a:t>
            </a:r>
            <a:endParaRPr lang="pl-PL"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0" name="Picture 9"/>
          <p:cNvPicPr>
            <a:picLocks noChangeAspect="1"/>
          </p:cNvPicPr>
          <p:nvPr/>
        </p:nvPicPr>
        <p:blipFill>
          <a:blip r:embed="rId4"/>
          <a:stretch>
            <a:fillRect/>
          </a:stretch>
        </p:blipFill>
        <p:spPr>
          <a:xfrm>
            <a:off x="3806102" y="1362234"/>
            <a:ext cx="4569756" cy="5378143"/>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740931824"/>
      </p:ext>
    </p:extLst>
  </p:cSld>
  <p:clrMapOvr>
    <a:masterClrMapping/>
  </p:clrMapOvr>
  <p:transition spd="med">
    <p:fade thruBlk="1"/>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39697" y="1606859"/>
            <a:ext cx="8580453" cy="4285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000" dirty="0">
                <a:solidFill>
                  <a:srgbClr val="0070C0"/>
                </a:solidFill>
              </a:rPr>
              <a:t>According to the amendments to the Air Protection Act (OG 61/17), the </a:t>
            </a:r>
            <a:r>
              <a:rPr lang="en-US" sz="2000" b="1" dirty="0">
                <a:solidFill>
                  <a:srgbClr val="0070C0"/>
                </a:solidFill>
              </a:rPr>
              <a:t>Action Plan </a:t>
            </a:r>
            <a:r>
              <a:rPr lang="en-US" sz="2000" b="1" dirty="0" smtClean="0">
                <a:solidFill>
                  <a:srgbClr val="0070C0"/>
                </a:solidFill>
              </a:rPr>
              <a:t>is</a:t>
            </a:r>
            <a:r>
              <a:rPr lang="hr-HR" sz="2000" b="1" dirty="0" smtClean="0">
                <a:solidFill>
                  <a:srgbClr val="0070C0"/>
                </a:solidFill>
              </a:rPr>
              <a:t> </a:t>
            </a:r>
            <a:r>
              <a:rPr lang="hr-HR" sz="2000" b="1" dirty="0" err="1" smtClean="0">
                <a:solidFill>
                  <a:srgbClr val="0070C0"/>
                </a:solidFill>
              </a:rPr>
              <a:t>implemented</a:t>
            </a:r>
            <a:r>
              <a:rPr lang="en-US" sz="2000" b="1" dirty="0" smtClean="0">
                <a:solidFill>
                  <a:srgbClr val="0070C0"/>
                </a:solidFill>
              </a:rPr>
              <a:t> </a:t>
            </a:r>
            <a:r>
              <a:rPr lang="en-US" sz="2000" b="1" dirty="0">
                <a:solidFill>
                  <a:srgbClr val="0070C0"/>
                </a:solidFill>
              </a:rPr>
              <a:t>within 18 months of the end of the year in which the </a:t>
            </a:r>
            <a:r>
              <a:rPr lang="hr-HR" sz="2000" b="1" dirty="0" err="1" smtClean="0">
                <a:solidFill>
                  <a:srgbClr val="0070C0"/>
                </a:solidFill>
              </a:rPr>
              <a:t>exceedance</a:t>
            </a:r>
            <a:r>
              <a:rPr lang="en-US" sz="2000" b="1" dirty="0" smtClean="0">
                <a:solidFill>
                  <a:srgbClr val="0070C0"/>
                </a:solidFill>
              </a:rPr>
              <a:t> </a:t>
            </a:r>
            <a:r>
              <a:rPr lang="hr-HR" sz="2000" b="1" dirty="0" err="1" smtClean="0">
                <a:solidFill>
                  <a:srgbClr val="0070C0"/>
                </a:solidFill>
              </a:rPr>
              <a:t>was</a:t>
            </a:r>
            <a:r>
              <a:rPr lang="hr-HR" sz="2000" b="1" dirty="0" smtClean="0">
                <a:solidFill>
                  <a:srgbClr val="0070C0"/>
                </a:solidFill>
              </a:rPr>
              <a:t> </a:t>
            </a:r>
            <a:r>
              <a:rPr lang="hr-HR" sz="2000" b="1" dirty="0" err="1" smtClean="0">
                <a:solidFill>
                  <a:srgbClr val="0070C0"/>
                </a:solidFill>
              </a:rPr>
              <a:t>noted</a:t>
            </a:r>
            <a:r>
              <a:rPr lang="hr-HR" sz="2000" b="1" dirty="0" smtClean="0">
                <a:solidFill>
                  <a:srgbClr val="0070C0"/>
                </a:solidFill>
              </a:rPr>
              <a:t> </a:t>
            </a:r>
            <a:r>
              <a:rPr lang="en-US" sz="2000" dirty="0" smtClean="0">
                <a:solidFill>
                  <a:srgbClr val="0070C0"/>
                </a:solidFill>
              </a:rPr>
              <a:t>and </a:t>
            </a:r>
            <a:r>
              <a:rPr lang="en-US" sz="2000" dirty="0">
                <a:solidFill>
                  <a:srgbClr val="0070C0"/>
                </a:solidFill>
              </a:rPr>
              <a:t>the competent authority of the local self-government unit </a:t>
            </a:r>
            <a:r>
              <a:rPr lang="en-US" sz="2000" b="1" dirty="0">
                <a:solidFill>
                  <a:srgbClr val="0070C0"/>
                </a:solidFill>
              </a:rPr>
              <a:t>submits to the Agency </a:t>
            </a:r>
            <a:r>
              <a:rPr lang="hr-HR" sz="2000" b="1" dirty="0" err="1" smtClean="0">
                <a:solidFill>
                  <a:srgbClr val="0070C0"/>
                </a:solidFill>
              </a:rPr>
              <a:t>the</a:t>
            </a:r>
            <a:r>
              <a:rPr lang="hr-HR" sz="2000" b="1" dirty="0" smtClean="0">
                <a:solidFill>
                  <a:srgbClr val="0070C0"/>
                </a:solidFill>
              </a:rPr>
              <a:t> </a:t>
            </a:r>
            <a:r>
              <a:rPr lang="hr-HR" sz="2000" b="1" dirty="0" err="1" smtClean="0">
                <a:solidFill>
                  <a:srgbClr val="0070C0"/>
                </a:solidFill>
              </a:rPr>
              <a:t>implemented</a:t>
            </a:r>
            <a:r>
              <a:rPr lang="hr-HR" sz="2000" b="1" dirty="0" smtClean="0">
                <a:solidFill>
                  <a:srgbClr val="0070C0"/>
                </a:solidFill>
              </a:rPr>
              <a:t> </a:t>
            </a:r>
            <a:r>
              <a:rPr lang="en-US" sz="2000" b="1" dirty="0" smtClean="0">
                <a:solidFill>
                  <a:srgbClr val="0070C0"/>
                </a:solidFill>
              </a:rPr>
              <a:t>Action </a:t>
            </a:r>
            <a:r>
              <a:rPr lang="en-US" sz="2000" b="1" dirty="0">
                <a:solidFill>
                  <a:srgbClr val="0070C0"/>
                </a:solidFill>
              </a:rPr>
              <a:t>Plan </a:t>
            </a:r>
            <a:r>
              <a:rPr lang="en-US" sz="2000" dirty="0">
                <a:solidFill>
                  <a:srgbClr val="0070C0"/>
                </a:solidFill>
              </a:rPr>
              <a:t>for </a:t>
            </a:r>
            <a:r>
              <a:rPr lang="en-US" sz="2000" dirty="0" smtClean="0">
                <a:solidFill>
                  <a:srgbClr val="0070C0"/>
                </a:solidFill>
              </a:rPr>
              <a:t>the</a:t>
            </a:r>
            <a:r>
              <a:rPr lang="hr-HR" sz="2000" dirty="0" smtClean="0">
                <a:solidFill>
                  <a:srgbClr val="0070C0"/>
                </a:solidFill>
              </a:rPr>
              <a:t> </a:t>
            </a:r>
            <a:r>
              <a:rPr lang="hr-HR" sz="2000" dirty="0" err="1" smtClean="0">
                <a:solidFill>
                  <a:srgbClr val="0070C0"/>
                </a:solidFill>
              </a:rPr>
              <a:t>purposes</a:t>
            </a:r>
            <a:r>
              <a:rPr lang="hr-HR" sz="2000" dirty="0" smtClean="0">
                <a:solidFill>
                  <a:srgbClr val="0070C0"/>
                </a:solidFill>
              </a:rPr>
              <a:t> </a:t>
            </a:r>
            <a:r>
              <a:rPr lang="hr-HR" sz="2000" dirty="0" err="1" smtClean="0">
                <a:solidFill>
                  <a:srgbClr val="0070C0"/>
                </a:solidFill>
              </a:rPr>
              <a:t>of</a:t>
            </a:r>
            <a:r>
              <a:rPr lang="en-US" sz="2000" dirty="0" smtClean="0">
                <a:solidFill>
                  <a:srgbClr val="0070C0"/>
                </a:solidFill>
              </a:rPr>
              <a:t> </a:t>
            </a:r>
            <a:r>
              <a:rPr lang="hr-HR" sz="2000" dirty="0" smtClean="0">
                <a:solidFill>
                  <a:srgbClr val="0070C0"/>
                </a:solidFill>
              </a:rPr>
              <a:t>Air Protection </a:t>
            </a:r>
            <a:r>
              <a:rPr lang="en-US" sz="2000" dirty="0" smtClean="0">
                <a:solidFill>
                  <a:srgbClr val="0070C0"/>
                </a:solidFill>
              </a:rPr>
              <a:t>Information System</a:t>
            </a:r>
            <a:r>
              <a:rPr lang="pl-PL" sz="2000" dirty="0" smtClean="0">
                <a:solidFill>
                  <a:srgbClr val="0070C0"/>
                </a:solidFill>
              </a:rPr>
              <a:t>.</a:t>
            </a:r>
          </a:p>
          <a:p>
            <a:pPr lvl="1">
              <a:spcBef>
                <a:spcPct val="20000"/>
              </a:spcBef>
            </a:pPr>
            <a:r>
              <a:rPr lang="en-US" sz="2000" dirty="0">
                <a:solidFill>
                  <a:srgbClr val="0070C0"/>
                </a:solidFill>
              </a:rPr>
              <a:t>Exceptionally, </a:t>
            </a:r>
            <a:r>
              <a:rPr lang="en-US" sz="2000" b="1" dirty="0">
                <a:solidFill>
                  <a:srgbClr val="0070C0"/>
                </a:solidFill>
              </a:rPr>
              <a:t>the action plan for </a:t>
            </a:r>
            <a:r>
              <a:rPr lang="hr-HR" sz="2000" b="1" dirty="0" err="1" smtClean="0">
                <a:solidFill>
                  <a:srgbClr val="0070C0"/>
                </a:solidFill>
              </a:rPr>
              <a:t>exceedances</a:t>
            </a:r>
            <a:r>
              <a:rPr lang="en-US" sz="2000" b="1" dirty="0" smtClean="0">
                <a:solidFill>
                  <a:srgbClr val="0070C0"/>
                </a:solidFill>
              </a:rPr>
              <a:t> </a:t>
            </a:r>
            <a:r>
              <a:rPr lang="en-US" sz="2000" b="1" dirty="0">
                <a:solidFill>
                  <a:srgbClr val="0070C0"/>
                </a:solidFill>
              </a:rPr>
              <a:t>established at the measurement </a:t>
            </a:r>
            <a:r>
              <a:rPr lang="en-US" sz="2000" b="1" dirty="0" smtClean="0">
                <a:solidFill>
                  <a:srgbClr val="0070C0"/>
                </a:solidFill>
              </a:rPr>
              <a:t>sites referred to in Article 19, paragraph </a:t>
            </a:r>
            <a:r>
              <a:rPr lang="en-US" sz="2000" b="1" dirty="0">
                <a:solidFill>
                  <a:srgbClr val="0070C0"/>
                </a:solidFill>
              </a:rPr>
              <a:t>5 of the Air Protection Act </a:t>
            </a:r>
            <a:r>
              <a:rPr lang="en-US" sz="2000" dirty="0" smtClean="0">
                <a:solidFill>
                  <a:srgbClr val="0070C0"/>
                </a:solidFill>
              </a:rPr>
              <a:t>(</a:t>
            </a:r>
            <a:r>
              <a:rPr lang="hr-HR" sz="2000" u="sng" dirty="0" err="1" smtClean="0">
                <a:solidFill>
                  <a:srgbClr val="0070C0"/>
                </a:solidFill>
              </a:rPr>
              <a:t>measurement</a:t>
            </a:r>
            <a:r>
              <a:rPr lang="en-US" sz="2000" u="sng" dirty="0" smtClean="0">
                <a:solidFill>
                  <a:srgbClr val="0070C0"/>
                </a:solidFill>
              </a:rPr>
              <a:t> </a:t>
            </a:r>
            <a:r>
              <a:rPr lang="en-US" sz="2000" u="sng" dirty="0">
                <a:solidFill>
                  <a:srgbClr val="0070C0"/>
                </a:solidFill>
              </a:rPr>
              <a:t>points used for mutual exchange of information and reporting on air quality between the Agency and the European Commission</a:t>
            </a:r>
            <a:r>
              <a:rPr lang="en-US" sz="2000" dirty="0">
                <a:solidFill>
                  <a:srgbClr val="0070C0"/>
                </a:solidFill>
              </a:rPr>
              <a:t>), </a:t>
            </a:r>
            <a:r>
              <a:rPr lang="hr-HR" sz="2000" dirty="0" err="1" smtClean="0">
                <a:solidFill>
                  <a:srgbClr val="0070C0"/>
                </a:solidFill>
              </a:rPr>
              <a:t>is</a:t>
            </a:r>
            <a:r>
              <a:rPr lang="hr-HR" sz="2000" dirty="0" smtClean="0">
                <a:solidFill>
                  <a:srgbClr val="0070C0"/>
                </a:solidFill>
              </a:rPr>
              <a:t> </a:t>
            </a:r>
            <a:r>
              <a:rPr lang="hr-HR" sz="2000" dirty="0" err="1" smtClean="0">
                <a:solidFill>
                  <a:srgbClr val="0070C0"/>
                </a:solidFill>
              </a:rPr>
              <a:t>submitted</a:t>
            </a:r>
            <a:r>
              <a:rPr lang="hr-HR" sz="2000" dirty="0" smtClean="0">
                <a:solidFill>
                  <a:srgbClr val="0070C0"/>
                </a:solidFill>
              </a:rPr>
              <a:t> </a:t>
            </a:r>
            <a:r>
              <a:rPr lang="hr-HR" sz="2000" dirty="0" err="1" smtClean="0">
                <a:solidFill>
                  <a:srgbClr val="0070C0"/>
                </a:solidFill>
              </a:rPr>
              <a:t>by</a:t>
            </a:r>
            <a:r>
              <a:rPr lang="hr-HR" sz="2000" dirty="0" smtClean="0">
                <a:solidFill>
                  <a:srgbClr val="0070C0"/>
                </a:solidFill>
              </a:rPr>
              <a:t> </a:t>
            </a:r>
            <a:r>
              <a:rPr lang="en-US" sz="2000" dirty="0" smtClean="0">
                <a:solidFill>
                  <a:srgbClr val="0070C0"/>
                </a:solidFill>
              </a:rPr>
              <a:t>the </a:t>
            </a:r>
            <a:r>
              <a:rPr lang="en-US" sz="2000" dirty="0">
                <a:solidFill>
                  <a:srgbClr val="0070C0"/>
                </a:solidFill>
              </a:rPr>
              <a:t>competent authority of the local self-government unit </a:t>
            </a:r>
            <a:r>
              <a:rPr lang="hr-HR" sz="2000" dirty="0" smtClean="0">
                <a:solidFill>
                  <a:srgbClr val="0070C0"/>
                </a:solidFill>
              </a:rPr>
              <a:t>for </a:t>
            </a:r>
            <a:r>
              <a:rPr lang="hr-HR" sz="2000" dirty="0" err="1" smtClean="0">
                <a:solidFill>
                  <a:srgbClr val="0070C0"/>
                </a:solidFill>
              </a:rPr>
              <a:t>the</a:t>
            </a:r>
            <a:r>
              <a:rPr lang="hr-HR" sz="2000" dirty="0" smtClean="0">
                <a:solidFill>
                  <a:srgbClr val="0070C0"/>
                </a:solidFill>
              </a:rPr>
              <a:t> </a:t>
            </a:r>
            <a:r>
              <a:rPr lang="hr-HR" sz="2000" dirty="0" err="1" smtClean="0">
                <a:solidFill>
                  <a:srgbClr val="0070C0"/>
                </a:solidFill>
              </a:rPr>
              <a:t>review</a:t>
            </a:r>
            <a:r>
              <a:rPr lang="en-US" sz="2000" dirty="0" smtClean="0">
                <a:solidFill>
                  <a:srgbClr val="0070C0"/>
                </a:solidFill>
              </a:rPr>
              <a:t> </a:t>
            </a:r>
            <a:r>
              <a:rPr lang="en-US" sz="2000" dirty="0">
                <a:solidFill>
                  <a:srgbClr val="0070C0"/>
                </a:solidFill>
              </a:rPr>
              <a:t>of </a:t>
            </a:r>
            <a:r>
              <a:rPr lang="en-US" sz="2000" b="1" dirty="0">
                <a:solidFill>
                  <a:srgbClr val="0070C0"/>
                </a:solidFill>
              </a:rPr>
              <a:t>the Ministry and the Agency </a:t>
            </a:r>
            <a:r>
              <a:rPr lang="en-US" sz="2000" dirty="0">
                <a:solidFill>
                  <a:srgbClr val="0070C0"/>
                </a:solidFill>
              </a:rPr>
              <a:t>prior to its adoption and at the latest within </a:t>
            </a:r>
            <a:r>
              <a:rPr lang="en-US" sz="2000" b="1" dirty="0">
                <a:solidFill>
                  <a:srgbClr val="0070C0"/>
                </a:solidFill>
              </a:rPr>
              <a:t>15 months </a:t>
            </a:r>
            <a:r>
              <a:rPr lang="en-US" sz="2000" dirty="0">
                <a:solidFill>
                  <a:srgbClr val="0070C0"/>
                </a:solidFill>
              </a:rPr>
              <a:t>of the end of the year in which the </a:t>
            </a:r>
            <a:r>
              <a:rPr lang="hr-HR" sz="2000" dirty="0" err="1" smtClean="0">
                <a:solidFill>
                  <a:srgbClr val="0070C0"/>
                </a:solidFill>
              </a:rPr>
              <a:t>exceedance</a:t>
            </a:r>
            <a:r>
              <a:rPr lang="en-US" sz="2000" dirty="0" smtClean="0">
                <a:solidFill>
                  <a:srgbClr val="0070C0"/>
                </a:solidFill>
              </a:rPr>
              <a:t> </a:t>
            </a:r>
            <a:r>
              <a:rPr lang="en-US" sz="2000" dirty="0">
                <a:solidFill>
                  <a:srgbClr val="0070C0"/>
                </a:solidFill>
              </a:rPr>
              <a:t>was </a:t>
            </a:r>
            <a:r>
              <a:rPr lang="en-US" sz="2000" dirty="0" smtClean="0">
                <a:solidFill>
                  <a:srgbClr val="0070C0"/>
                </a:solidFill>
              </a:rPr>
              <a:t>established</a:t>
            </a:r>
            <a:r>
              <a:rPr lang="pl-PL" sz="2000" dirty="0" smtClean="0">
                <a:solidFill>
                  <a:srgbClr val="0070C0"/>
                </a:solidFill>
              </a:rPr>
              <a:t>.</a:t>
            </a: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09255011"/>
      </p:ext>
    </p:extLst>
  </p:cSld>
  <p:clrMapOvr>
    <a:masterClrMapping/>
  </p:clrMapOvr>
  <p:transition spd="med">
    <p:fade thruBlk="1"/>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376239" y="1295400"/>
            <a:ext cx="8443911" cy="4601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000" b="1" dirty="0">
                <a:solidFill>
                  <a:srgbClr val="0070C0"/>
                </a:solidFill>
              </a:rPr>
              <a:t>Information on the action plan </a:t>
            </a:r>
            <a:r>
              <a:rPr lang="en-US" sz="2000" dirty="0">
                <a:solidFill>
                  <a:srgbClr val="0070C0"/>
                </a:solidFill>
              </a:rPr>
              <a:t>for exceeding the limit and target values from the </a:t>
            </a:r>
            <a:r>
              <a:rPr lang="hr-HR" sz="2000" dirty="0" err="1" smtClean="0">
                <a:solidFill>
                  <a:srgbClr val="0070C0"/>
                </a:solidFill>
              </a:rPr>
              <a:t>measurement</a:t>
            </a:r>
            <a:r>
              <a:rPr lang="en-US" sz="2000" dirty="0" smtClean="0">
                <a:solidFill>
                  <a:srgbClr val="0070C0"/>
                </a:solidFill>
              </a:rPr>
              <a:t> </a:t>
            </a:r>
            <a:r>
              <a:rPr lang="en-US" sz="2000" dirty="0">
                <a:solidFill>
                  <a:srgbClr val="0070C0"/>
                </a:solidFill>
              </a:rPr>
              <a:t>points </a:t>
            </a:r>
            <a:r>
              <a:rPr lang="en-US" sz="2000" b="1" dirty="0">
                <a:solidFill>
                  <a:srgbClr val="0070C0"/>
                </a:solidFill>
              </a:rPr>
              <a:t>established by the Regulation </a:t>
            </a:r>
            <a:r>
              <a:rPr lang="en-US" sz="2000" dirty="0">
                <a:solidFill>
                  <a:srgbClr val="0070C0"/>
                </a:solidFill>
              </a:rPr>
              <a:t>on the establishment of a list of </a:t>
            </a:r>
            <a:r>
              <a:rPr lang="hr-HR" sz="2000" dirty="0" err="1" smtClean="0">
                <a:solidFill>
                  <a:srgbClr val="0070C0"/>
                </a:solidFill>
              </a:rPr>
              <a:t>measurement</a:t>
            </a:r>
            <a:r>
              <a:rPr lang="en-US" sz="2000" dirty="0" smtClean="0">
                <a:solidFill>
                  <a:srgbClr val="0070C0"/>
                </a:solidFill>
              </a:rPr>
              <a:t> </a:t>
            </a:r>
            <a:r>
              <a:rPr lang="en-US" sz="2000" dirty="0">
                <a:solidFill>
                  <a:srgbClr val="0070C0"/>
                </a:solidFill>
              </a:rPr>
              <a:t>points for </a:t>
            </a:r>
            <a:r>
              <a:rPr lang="hr-HR" sz="2000" dirty="0" smtClean="0">
                <a:solidFill>
                  <a:srgbClr val="0070C0"/>
                </a:solidFill>
              </a:rPr>
              <a:t>monitoring </a:t>
            </a:r>
            <a:r>
              <a:rPr lang="en-US" sz="2000" dirty="0" smtClean="0">
                <a:solidFill>
                  <a:srgbClr val="0070C0"/>
                </a:solidFill>
              </a:rPr>
              <a:t>concentration</a:t>
            </a:r>
            <a:r>
              <a:rPr lang="hr-HR" sz="2000" dirty="0" smtClean="0">
                <a:solidFill>
                  <a:srgbClr val="0070C0"/>
                </a:solidFill>
              </a:rPr>
              <a:t>s</a:t>
            </a:r>
            <a:r>
              <a:rPr lang="en-US" sz="2000" dirty="0" smtClean="0">
                <a:solidFill>
                  <a:srgbClr val="0070C0"/>
                </a:solidFill>
              </a:rPr>
              <a:t> </a:t>
            </a:r>
            <a:r>
              <a:rPr lang="en-US" sz="2000" dirty="0">
                <a:solidFill>
                  <a:srgbClr val="0070C0"/>
                </a:solidFill>
              </a:rPr>
              <a:t>of </a:t>
            </a:r>
            <a:r>
              <a:rPr lang="en-US" sz="2000" dirty="0" smtClean="0">
                <a:solidFill>
                  <a:srgbClr val="0070C0"/>
                </a:solidFill>
              </a:rPr>
              <a:t>certain </a:t>
            </a:r>
            <a:r>
              <a:rPr lang="en-US" sz="2000" dirty="0">
                <a:solidFill>
                  <a:srgbClr val="0070C0"/>
                </a:solidFill>
              </a:rPr>
              <a:t>pollutants in the air and the location of the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stations in the national network for permanent air quality monitoring (Official Gazette 65/16) </a:t>
            </a:r>
            <a:r>
              <a:rPr lang="en-US" sz="2000" b="1" dirty="0">
                <a:solidFill>
                  <a:srgbClr val="0070C0"/>
                </a:solidFill>
              </a:rPr>
              <a:t>are submitted to the Agency immediately upon adoption of the Action Plan</a:t>
            </a:r>
            <a:r>
              <a:rPr lang="en-US" sz="2000" dirty="0">
                <a:solidFill>
                  <a:srgbClr val="0070C0"/>
                </a:solidFill>
              </a:rPr>
              <a:t>. </a:t>
            </a:r>
            <a:r>
              <a:rPr lang="en-US" sz="2000" dirty="0">
                <a:solidFill>
                  <a:srgbClr val="FF0000"/>
                </a:solidFill>
              </a:rPr>
              <a:t>(do not wait 18/15 months</a:t>
            </a:r>
            <a:r>
              <a:rPr lang="en-US" sz="2000" dirty="0" smtClean="0">
                <a:solidFill>
                  <a:srgbClr val="FF0000"/>
                </a:solidFill>
              </a:rPr>
              <a:t>)</a:t>
            </a:r>
            <a:endParaRPr lang="hr-HR" sz="2000" dirty="0" smtClean="0">
              <a:solidFill>
                <a:srgbClr val="FF0000"/>
              </a:solidFill>
            </a:endParaRPr>
          </a:p>
          <a:p>
            <a:pPr lvl="1">
              <a:spcBef>
                <a:spcPct val="20000"/>
              </a:spcBef>
            </a:pPr>
            <a:r>
              <a:rPr lang="en-US" sz="2000" b="1" dirty="0">
                <a:solidFill>
                  <a:srgbClr val="0070C0"/>
                </a:solidFill>
              </a:rPr>
              <a:t>The Agency shall submit information on the action plans to the EC immediately upon receipt </a:t>
            </a:r>
            <a:r>
              <a:rPr lang="en-US" sz="2000" dirty="0">
                <a:solidFill>
                  <a:srgbClr val="0070C0"/>
                </a:solidFill>
              </a:rPr>
              <a:t>and at </a:t>
            </a:r>
            <a:r>
              <a:rPr lang="en-US" sz="2000" u="sng" dirty="0">
                <a:solidFill>
                  <a:srgbClr val="0070C0"/>
                </a:solidFill>
              </a:rPr>
              <a:t>the latest 2 years after the end of the calendar year in which the first </a:t>
            </a:r>
            <a:r>
              <a:rPr lang="hr-HR" sz="2000" u="sng" dirty="0" err="1" smtClean="0">
                <a:solidFill>
                  <a:srgbClr val="0070C0"/>
                </a:solidFill>
              </a:rPr>
              <a:t>exceedance</a:t>
            </a:r>
            <a:r>
              <a:rPr lang="en-US" sz="2000" u="sng" dirty="0" smtClean="0">
                <a:solidFill>
                  <a:srgbClr val="0070C0"/>
                </a:solidFill>
              </a:rPr>
              <a:t> </a:t>
            </a:r>
            <a:r>
              <a:rPr lang="en-US" sz="2000" u="sng" dirty="0">
                <a:solidFill>
                  <a:srgbClr val="0070C0"/>
                </a:solidFill>
              </a:rPr>
              <a:t>was recorded</a:t>
            </a:r>
            <a:r>
              <a:rPr lang="en-US" sz="2000" dirty="0" smtClean="0">
                <a:solidFill>
                  <a:srgbClr val="0070C0"/>
                </a:solidFill>
              </a:rPr>
              <a:t>.</a:t>
            </a:r>
            <a:endParaRPr lang="hr-HR" sz="2000" dirty="0" smtClean="0">
              <a:solidFill>
                <a:srgbClr val="0070C0"/>
              </a:solidFill>
            </a:endParaRPr>
          </a:p>
          <a:p>
            <a:pPr lvl="1">
              <a:spcBef>
                <a:spcPct val="20000"/>
              </a:spcBef>
            </a:pPr>
            <a:r>
              <a:rPr lang="en-US" sz="2000" dirty="0">
                <a:solidFill>
                  <a:srgbClr val="0070C0"/>
                </a:solidFill>
              </a:rPr>
              <a:t>According to the requirements of Implementing Decision 2011/850 / EC the data are submitted </a:t>
            </a:r>
            <a:r>
              <a:rPr lang="en-US" sz="2000" b="1" dirty="0">
                <a:solidFill>
                  <a:srgbClr val="0070C0"/>
                </a:solidFill>
              </a:rPr>
              <a:t>electronically (XML format</a:t>
            </a:r>
            <a:r>
              <a:rPr lang="en-US" sz="2000" dirty="0">
                <a:solidFill>
                  <a:srgbClr val="0070C0"/>
                </a:solidFill>
              </a:rPr>
              <a:t>), and the reference form for entering and submitting the data is on the </a:t>
            </a:r>
            <a:r>
              <a:rPr lang="en-US" sz="2000" b="1" dirty="0">
                <a:solidFill>
                  <a:srgbClr val="0070C0"/>
                </a:solidFill>
              </a:rPr>
              <a:t>Air Quality portal in the Republic of Croatia</a:t>
            </a:r>
            <a:r>
              <a:rPr lang="en-US" sz="2000" b="1" dirty="0" smtClean="0">
                <a:solidFill>
                  <a:srgbClr val="0070C0"/>
                </a:solidFill>
              </a:rPr>
              <a:t>.</a:t>
            </a:r>
            <a:endParaRPr lang="en-US"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950589679"/>
      </p:ext>
    </p:extLst>
  </p:cSld>
  <p:clrMapOvr>
    <a:masterClrMapping/>
  </p:clrMapOvr>
  <p:transition spd="med">
    <p:fade thruBlk="1"/>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68676" y="1362234"/>
            <a:ext cx="8842160" cy="4800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ct val="20000"/>
              </a:spcBef>
            </a:pPr>
            <a:r>
              <a:rPr lang="pl-PL" sz="2400" b="1" dirty="0" smtClean="0">
                <a:solidFill>
                  <a:srgbClr val="1F497D"/>
                </a:solidFill>
              </a:rPr>
              <a:t>Information on action plans to be delivered to EC are following:</a:t>
            </a:r>
            <a:endParaRPr lang="pl-PL" sz="2400" b="1" dirty="0">
              <a:solidFill>
                <a:srgbClr val="1F497D"/>
              </a:solidFill>
            </a:endParaRPr>
          </a:p>
          <a:p>
            <a:pPr marL="0" lvl="1" indent="-285750">
              <a:spcBef>
                <a:spcPct val="20000"/>
              </a:spcBef>
              <a:buFont typeface="Arial" charset="0"/>
              <a:buChar char="–"/>
            </a:pPr>
            <a:r>
              <a:rPr lang="en-US" sz="2000" b="1" dirty="0">
                <a:solidFill>
                  <a:srgbClr val="0070C0"/>
                </a:solidFill>
              </a:rPr>
              <a:t>Information on Action Plans for Air Quality Improvement (H) - </a:t>
            </a:r>
            <a:r>
              <a:rPr lang="en-US" sz="2000" dirty="0">
                <a:solidFill>
                  <a:srgbClr val="0070C0"/>
                </a:solidFill>
              </a:rPr>
              <a:t>this is general information on action plans: plan name, year of first </a:t>
            </a:r>
            <a:r>
              <a:rPr lang="hr-HR" sz="2000" dirty="0" err="1" smtClean="0">
                <a:solidFill>
                  <a:srgbClr val="0070C0"/>
                </a:solidFill>
              </a:rPr>
              <a:t>exceedance</a:t>
            </a:r>
            <a:r>
              <a:rPr lang="en-US" sz="2000" dirty="0" smtClean="0">
                <a:solidFill>
                  <a:srgbClr val="0070C0"/>
                </a:solidFill>
              </a:rPr>
              <a:t>, </a:t>
            </a:r>
            <a:r>
              <a:rPr lang="en-US" sz="2000" dirty="0">
                <a:solidFill>
                  <a:srgbClr val="0070C0"/>
                </a:solidFill>
              </a:rPr>
              <a:t>responsible </a:t>
            </a:r>
            <a:r>
              <a:rPr lang="hr-HR" sz="2000" dirty="0" err="1" smtClean="0">
                <a:solidFill>
                  <a:srgbClr val="0070C0"/>
                </a:solidFill>
              </a:rPr>
              <a:t>authority</a:t>
            </a:r>
            <a:r>
              <a:rPr lang="en-US" sz="2000" dirty="0" smtClean="0">
                <a:solidFill>
                  <a:srgbClr val="0070C0"/>
                </a:solidFill>
              </a:rPr>
              <a:t>, </a:t>
            </a:r>
            <a:r>
              <a:rPr lang="en-US" sz="2000" dirty="0" err="1" smtClean="0">
                <a:solidFill>
                  <a:srgbClr val="0070C0"/>
                </a:solidFill>
              </a:rPr>
              <a:t>pollut</a:t>
            </a:r>
            <a:r>
              <a:rPr lang="hr-HR" sz="2000" dirty="0" err="1" smtClean="0">
                <a:solidFill>
                  <a:srgbClr val="0070C0"/>
                </a:solidFill>
              </a:rPr>
              <a:t>ants</a:t>
            </a:r>
            <a:r>
              <a:rPr lang="en-US" sz="2000" dirty="0" smtClean="0">
                <a:solidFill>
                  <a:srgbClr val="0070C0"/>
                </a:solidFill>
              </a:rPr>
              <a:t> </a:t>
            </a:r>
            <a:r>
              <a:rPr lang="en-US" sz="2000" dirty="0">
                <a:solidFill>
                  <a:srgbClr val="0070C0"/>
                </a:solidFill>
              </a:rPr>
              <a:t>covered, date of </a:t>
            </a:r>
            <a:r>
              <a:rPr lang="en-US" sz="2000" dirty="0" smtClean="0">
                <a:solidFill>
                  <a:srgbClr val="0070C0"/>
                </a:solidFill>
              </a:rPr>
              <a:t>plan</a:t>
            </a:r>
            <a:r>
              <a:rPr lang="hr-HR" sz="2000" dirty="0" smtClean="0">
                <a:solidFill>
                  <a:srgbClr val="0070C0"/>
                </a:solidFill>
              </a:rPr>
              <a:t> </a:t>
            </a:r>
            <a:r>
              <a:rPr lang="hr-HR" sz="2000" dirty="0" err="1" smtClean="0">
                <a:solidFill>
                  <a:srgbClr val="0070C0"/>
                </a:solidFill>
              </a:rPr>
              <a:t>implementation</a:t>
            </a:r>
            <a:r>
              <a:rPr lang="en-US" sz="2000" dirty="0" smtClean="0">
                <a:solidFill>
                  <a:srgbClr val="0070C0"/>
                </a:solidFill>
              </a:rPr>
              <a:t>, </a:t>
            </a:r>
            <a:r>
              <a:rPr lang="en-US" sz="2000" dirty="0">
                <a:solidFill>
                  <a:srgbClr val="0070C0"/>
                </a:solidFill>
              </a:rPr>
              <a:t>time schedule of implementation ...</a:t>
            </a:r>
            <a:endParaRPr lang="pl-PL" sz="2000" dirty="0" smtClean="0">
              <a:solidFill>
                <a:srgbClr val="0070C0"/>
              </a:solidFill>
            </a:endParaRPr>
          </a:p>
          <a:p>
            <a:pPr marL="0" lvl="1" indent="-285750">
              <a:spcBef>
                <a:spcPct val="20000"/>
              </a:spcBef>
              <a:buFont typeface="Arial" charset="0"/>
              <a:buChar char="–"/>
            </a:pPr>
            <a:r>
              <a:rPr lang="pl-PL" sz="2000" b="1" dirty="0">
                <a:solidFill>
                  <a:srgbClr val="0070C0"/>
                </a:solidFill>
              </a:rPr>
              <a:t>Source Distribution Information (I) - </a:t>
            </a:r>
            <a:r>
              <a:rPr lang="pl-PL" sz="2000" dirty="0">
                <a:solidFill>
                  <a:srgbClr val="0070C0"/>
                </a:solidFill>
              </a:rPr>
              <a:t>this is information on source </a:t>
            </a:r>
            <a:r>
              <a:rPr lang="pl-PL" sz="2000" dirty="0" smtClean="0">
                <a:solidFill>
                  <a:srgbClr val="0070C0"/>
                </a:solidFill>
              </a:rPr>
              <a:t>apportionment, or contribution to pollution: </a:t>
            </a:r>
            <a:r>
              <a:rPr lang="pl-PL" sz="2000" dirty="0">
                <a:solidFill>
                  <a:srgbClr val="0070C0"/>
                </a:solidFill>
              </a:rPr>
              <a:t>local, regional, urban</a:t>
            </a:r>
          </a:p>
          <a:p>
            <a:pPr marL="0" lvl="1" indent="-285750">
              <a:spcBef>
                <a:spcPct val="20000"/>
              </a:spcBef>
              <a:buFont typeface="Arial" charset="0"/>
              <a:buChar char="–"/>
            </a:pPr>
            <a:r>
              <a:rPr lang="en-US" sz="2000" b="1" dirty="0">
                <a:solidFill>
                  <a:srgbClr val="0070C0"/>
                </a:solidFill>
              </a:rPr>
              <a:t>Scenario information for the year of achievement (J) </a:t>
            </a:r>
            <a:r>
              <a:rPr lang="en-US" sz="2000" dirty="0">
                <a:solidFill>
                  <a:srgbClr val="0070C0"/>
                </a:solidFill>
              </a:rPr>
              <a:t>- this is information about the initial and projection scenario for the year </a:t>
            </a:r>
            <a:r>
              <a:rPr lang="hr-HR" sz="2000" dirty="0" err="1" smtClean="0">
                <a:solidFill>
                  <a:srgbClr val="0070C0"/>
                </a:solidFill>
              </a:rPr>
              <a:t>of</a:t>
            </a:r>
            <a:r>
              <a:rPr lang="hr-HR" sz="2000" dirty="0" smtClean="0">
                <a:solidFill>
                  <a:srgbClr val="0070C0"/>
                </a:solidFill>
              </a:rPr>
              <a:t> </a:t>
            </a:r>
            <a:r>
              <a:rPr lang="en-US" sz="2000" dirty="0" smtClean="0">
                <a:solidFill>
                  <a:srgbClr val="0070C0"/>
                </a:solidFill>
              </a:rPr>
              <a:t>reaching </a:t>
            </a:r>
            <a:r>
              <a:rPr lang="en-US" sz="2000" dirty="0">
                <a:solidFill>
                  <a:srgbClr val="0070C0"/>
                </a:solidFill>
              </a:rPr>
              <a:t>the limit value. The initial scenario is without taking measures, and the </a:t>
            </a:r>
            <a:r>
              <a:rPr lang="hr-HR" sz="2000" dirty="0" err="1" smtClean="0">
                <a:solidFill>
                  <a:srgbClr val="0070C0"/>
                </a:solidFill>
              </a:rPr>
              <a:t>projection</a:t>
            </a:r>
            <a:r>
              <a:rPr lang="en-US" sz="2000" dirty="0" smtClean="0">
                <a:solidFill>
                  <a:srgbClr val="0070C0"/>
                </a:solidFill>
              </a:rPr>
              <a:t> </a:t>
            </a:r>
            <a:r>
              <a:rPr lang="en-US" sz="2000" dirty="0">
                <a:solidFill>
                  <a:srgbClr val="0070C0"/>
                </a:solidFill>
              </a:rPr>
              <a:t>scenario is with the measures </a:t>
            </a:r>
            <a:r>
              <a:rPr lang="en-US" sz="2000" dirty="0" smtClean="0">
                <a:solidFill>
                  <a:srgbClr val="0070C0"/>
                </a:solidFill>
              </a:rPr>
              <a:t>taken</a:t>
            </a:r>
            <a:endParaRPr lang="hr-HR" sz="2000" dirty="0" smtClean="0">
              <a:solidFill>
                <a:srgbClr val="0070C0"/>
              </a:solidFill>
            </a:endParaRPr>
          </a:p>
          <a:p>
            <a:pPr marL="0" lvl="1" indent="-285750">
              <a:spcBef>
                <a:spcPct val="20000"/>
              </a:spcBef>
              <a:buFont typeface="Arial" charset="0"/>
              <a:buChar char="–"/>
            </a:pPr>
            <a:r>
              <a:rPr lang="en-US" sz="2000" b="1" dirty="0">
                <a:solidFill>
                  <a:srgbClr val="0070C0"/>
                </a:solidFill>
              </a:rPr>
              <a:t>Information on measures to improve air quality (K) </a:t>
            </a:r>
            <a:r>
              <a:rPr lang="en-US" sz="2000" dirty="0">
                <a:solidFill>
                  <a:srgbClr val="0070C0"/>
                </a:solidFill>
              </a:rPr>
              <a:t>- information on measures taken to achieve </a:t>
            </a:r>
            <a:r>
              <a:rPr lang="hr-HR" sz="2000" dirty="0" smtClean="0">
                <a:solidFill>
                  <a:srgbClr val="0070C0"/>
                </a:solidFill>
              </a:rPr>
              <a:t>limit</a:t>
            </a:r>
            <a:r>
              <a:rPr lang="en-US" sz="2000" dirty="0" smtClean="0">
                <a:solidFill>
                  <a:srgbClr val="0070C0"/>
                </a:solidFill>
              </a:rPr>
              <a:t> </a:t>
            </a:r>
            <a:r>
              <a:rPr lang="en-US" sz="2000" dirty="0">
                <a:solidFill>
                  <a:srgbClr val="0070C0"/>
                </a:solidFill>
              </a:rPr>
              <a:t>and / or target values: type of measure, time period of measure, sectors and areas </a:t>
            </a:r>
            <a:r>
              <a:rPr lang="en-US" sz="2000" dirty="0" smtClean="0">
                <a:solidFill>
                  <a:srgbClr val="0070C0"/>
                </a:solidFill>
              </a:rPr>
              <a:t>which </a:t>
            </a:r>
            <a:r>
              <a:rPr lang="en-US" sz="2000" dirty="0">
                <a:solidFill>
                  <a:srgbClr val="0070C0"/>
                </a:solidFill>
              </a:rPr>
              <a:t>the measure affects, emission reduction due to measure implementation and expected influence on concentrations</a:t>
            </a:r>
            <a:endParaRPr lang="pl-PL" sz="2000" dirty="0" smtClean="0">
              <a:solidFill>
                <a:srgbClr val="0070C0"/>
              </a:solidFill>
            </a:endParaRPr>
          </a:p>
          <a:p>
            <a:pPr marL="0" lvl="1" indent="-285750">
              <a:spcBef>
                <a:spcPct val="20000"/>
              </a:spcBef>
              <a:buFont typeface="Arial" charset="0"/>
              <a:buChar char="–"/>
            </a:pPr>
            <a:endParaRPr lang="pl-PL" sz="2000" dirty="0" smtClean="0">
              <a:solidFill>
                <a:srgbClr val="0070C0"/>
              </a:solidFill>
            </a:endParaRPr>
          </a:p>
          <a:p>
            <a:pPr marL="0" lvl="1">
              <a:spcBef>
                <a:spcPct val="20000"/>
              </a:spcBef>
            </a:pPr>
            <a:endParaRPr lang="pl-PL" sz="2000" b="1" dirty="0">
              <a:solidFill>
                <a:srgbClr val="0070C0"/>
              </a:solidFill>
            </a:endParaRPr>
          </a:p>
          <a:p>
            <a:pPr marL="742950" lvl="1" indent="-285750">
              <a:spcBef>
                <a:spcPct val="20000"/>
              </a:spcBef>
              <a:buFont typeface="Arial" charset="0"/>
              <a:buChar char="–"/>
            </a:pPr>
            <a:endParaRPr lang="pl-PL" sz="2000" dirty="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601157882"/>
      </p:ext>
    </p:extLst>
  </p:cSld>
  <p:clrMapOvr>
    <a:masterClrMapping/>
  </p:clrMapOvr>
  <p:transition spd="med">
    <p:fade thruBlk="1"/>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376239" y="1473693"/>
            <a:ext cx="8443911" cy="4536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000" b="1" dirty="0">
                <a:solidFill>
                  <a:srgbClr val="0070C0"/>
                </a:solidFill>
              </a:rPr>
              <a:t>Information on action plans (Information H-K) </a:t>
            </a:r>
            <a:r>
              <a:rPr lang="en-US" sz="2000" dirty="0">
                <a:solidFill>
                  <a:srgbClr val="0070C0"/>
                </a:solidFill>
              </a:rPr>
              <a:t>shall be submitted by the representative body of the local self-government unit to the Agency in the </a:t>
            </a:r>
            <a:r>
              <a:rPr lang="en-US" sz="2000" dirty="0" smtClean="0">
                <a:solidFill>
                  <a:srgbClr val="0070C0"/>
                </a:solidFill>
              </a:rPr>
              <a:t>air </a:t>
            </a:r>
            <a:r>
              <a:rPr lang="hr-HR" sz="2000" dirty="0" err="1" smtClean="0">
                <a:solidFill>
                  <a:srgbClr val="0070C0"/>
                </a:solidFill>
              </a:rPr>
              <a:t>protection</a:t>
            </a:r>
            <a:r>
              <a:rPr lang="hr-HR" sz="2000" dirty="0" smtClean="0">
                <a:solidFill>
                  <a:srgbClr val="0070C0"/>
                </a:solidFill>
              </a:rPr>
              <a:t> </a:t>
            </a:r>
            <a:r>
              <a:rPr lang="en-US" sz="2000" dirty="0" smtClean="0">
                <a:solidFill>
                  <a:srgbClr val="0070C0"/>
                </a:solidFill>
              </a:rPr>
              <a:t>information system</a:t>
            </a:r>
            <a:r>
              <a:rPr lang="hr-HR" sz="2000" dirty="0" smtClean="0">
                <a:solidFill>
                  <a:srgbClr val="0070C0"/>
                </a:solidFill>
              </a:rPr>
              <a:t> </a:t>
            </a:r>
            <a:r>
              <a:rPr lang="hr-HR" sz="2000" b="1" dirty="0" err="1" smtClean="0">
                <a:solidFill>
                  <a:srgbClr val="0070C0"/>
                </a:solidFill>
              </a:rPr>
              <a:t>in</a:t>
            </a:r>
            <a:r>
              <a:rPr lang="hr-HR" sz="2000" b="1" dirty="0" smtClean="0">
                <a:solidFill>
                  <a:srgbClr val="0070C0"/>
                </a:solidFill>
              </a:rPr>
              <a:t> </a:t>
            </a:r>
            <a:r>
              <a:rPr lang="hr-HR" sz="2000" b="1" dirty="0" err="1" smtClean="0">
                <a:solidFill>
                  <a:srgbClr val="0070C0"/>
                </a:solidFill>
              </a:rPr>
              <a:t>electronic</a:t>
            </a:r>
            <a:r>
              <a:rPr lang="hr-HR" sz="2000" b="1" dirty="0" smtClean="0">
                <a:solidFill>
                  <a:srgbClr val="0070C0"/>
                </a:solidFill>
              </a:rPr>
              <a:t> </a:t>
            </a:r>
            <a:r>
              <a:rPr lang="hr-HR" sz="2000" b="1" dirty="0" err="1" smtClean="0">
                <a:solidFill>
                  <a:srgbClr val="0070C0"/>
                </a:solidFill>
              </a:rPr>
              <a:t>form</a:t>
            </a:r>
            <a:r>
              <a:rPr lang="en-US" sz="2000" b="1" dirty="0" smtClean="0">
                <a:solidFill>
                  <a:srgbClr val="0070C0"/>
                </a:solidFill>
              </a:rPr>
              <a:t> </a:t>
            </a:r>
            <a:r>
              <a:rPr lang="en-US" sz="2000" b="1" dirty="0">
                <a:solidFill>
                  <a:srgbClr val="0070C0"/>
                </a:solidFill>
              </a:rPr>
              <a:t>using the formats and protocols </a:t>
            </a:r>
            <a:r>
              <a:rPr lang="en-US" sz="2000" dirty="0">
                <a:solidFill>
                  <a:srgbClr val="0070C0"/>
                </a:solidFill>
              </a:rPr>
              <a:t>of Commission Decision 2011/850 / EU </a:t>
            </a:r>
            <a:r>
              <a:rPr lang="en-US" sz="2000" b="1" dirty="0">
                <a:solidFill>
                  <a:srgbClr val="0070C0"/>
                </a:solidFill>
              </a:rPr>
              <a:t>published by the Agency on its web </a:t>
            </a:r>
            <a:r>
              <a:rPr lang="en-US" sz="2000" b="1" dirty="0" smtClean="0">
                <a:solidFill>
                  <a:srgbClr val="0070C0"/>
                </a:solidFill>
              </a:rPr>
              <a:t>site</a:t>
            </a:r>
            <a:r>
              <a:rPr lang="pl-PL" sz="2000" b="1" dirty="0" smtClean="0">
                <a:solidFill>
                  <a:srgbClr val="0070C0"/>
                </a:solidFill>
              </a:rPr>
              <a:t>.</a:t>
            </a:r>
          </a:p>
          <a:p>
            <a:pPr lvl="1">
              <a:spcBef>
                <a:spcPct val="20000"/>
              </a:spcBef>
            </a:pPr>
            <a:r>
              <a:rPr lang="en-US" sz="2000" dirty="0">
                <a:solidFill>
                  <a:srgbClr val="0070C0"/>
                </a:solidFill>
              </a:rPr>
              <a:t>All information submitted to the EC is publicly available on the Air Quality portal in the Republic of Croatia on the following </a:t>
            </a:r>
            <a:r>
              <a:rPr lang="en-US" sz="2000" dirty="0" smtClean="0">
                <a:solidFill>
                  <a:srgbClr val="0070C0"/>
                </a:solidFill>
              </a:rPr>
              <a:t>links</a:t>
            </a:r>
            <a:r>
              <a:rPr lang="pl-PL" sz="2000" dirty="0" smtClean="0">
                <a:solidFill>
                  <a:srgbClr val="0070C0"/>
                </a:solidFill>
              </a:rPr>
              <a:t>:</a:t>
            </a:r>
          </a:p>
          <a:p>
            <a:pPr lvl="1">
              <a:spcBef>
                <a:spcPct val="20000"/>
              </a:spcBef>
            </a:pPr>
            <a:r>
              <a:rPr lang="pl-PL" sz="2000" dirty="0">
                <a:solidFill>
                  <a:srgbClr val="0070C0"/>
                </a:solidFill>
                <a:hlinkClick r:id="rId2"/>
              </a:rPr>
              <a:t>http://</a:t>
            </a:r>
            <a:r>
              <a:rPr lang="pl-PL" sz="2000" dirty="0" smtClean="0">
                <a:solidFill>
                  <a:srgbClr val="0070C0"/>
                </a:solidFill>
                <a:hlinkClick r:id="rId2"/>
              </a:rPr>
              <a:t>iszz.azo.hr/iskzl/hPlan.htm</a:t>
            </a:r>
            <a:endParaRPr lang="pl-PL" sz="2000" dirty="0" smtClean="0">
              <a:solidFill>
                <a:srgbClr val="0070C0"/>
              </a:solidFill>
            </a:endParaRPr>
          </a:p>
          <a:p>
            <a:pPr lvl="1">
              <a:spcBef>
                <a:spcPct val="20000"/>
              </a:spcBef>
            </a:pPr>
            <a:r>
              <a:rPr lang="pl-PL" sz="2000" dirty="0">
                <a:solidFill>
                  <a:srgbClr val="0070C0"/>
                </a:solidFill>
                <a:hlinkClick r:id="rId3"/>
              </a:rPr>
              <a:t>http://</a:t>
            </a:r>
            <a:r>
              <a:rPr lang="pl-PL" sz="2000" dirty="0" smtClean="0">
                <a:solidFill>
                  <a:srgbClr val="0070C0"/>
                </a:solidFill>
                <a:hlinkClick r:id="rId3"/>
              </a:rPr>
              <a:t>iszz.azo.hr/iskzl/iSourceAppointment.htm</a:t>
            </a:r>
            <a:endParaRPr lang="pl-PL" sz="2000" dirty="0" smtClean="0">
              <a:solidFill>
                <a:srgbClr val="0070C0"/>
              </a:solidFill>
            </a:endParaRPr>
          </a:p>
          <a:p>
            <a:pPr lvl="1">
              <a:spcBef>
                <a:spcPct val="20000"/>
              </a:spcBef>
            </a:pPr>
            <a:r>
              <a:rPr lang="pl-PL" sz="2000" dirty="0">
                <a:solidFill>
                  <a:srgbClr val="0070C0"/>
                </a:solidFill>
                <a:hlinkClick r:id="rId4"/>
              </a:rPr>
              <a:t>http://</a:t>
            </a:r>
            <a:r>
              <a:rPr lang="pl-PL" sz="2000" dirty="0" smtClean="0">
                <a:solidFill>
                  <a:srgbClr val="0070C0"/>
                </a:solidFill>
                <a:hlinkClick r:id="rId4"/>
              </a:rPr>
              <a:t>iszz.azo.hr/iskzl/jEvaluation.htm</a:t>
            </a:r>
            <a:endParaRPr lang="pl-PL" sz="2000" dirty="0" smtClean="0">
              <a:solidFill>
                <a:srgbClr val="0070C0"/>
              </a:solidFill>
            </a:endParaRPr>
          </a:p>
          <a:p>
            <a:pPr lvl="1">
              <a:spcBef>
                <a:spcPct val="20000"/>
              </a:spcBef>
            </a:pPr>
            <a:r>
              <a:rPr lang="pl-PL" sz="2000" dirty="0">
                <a:solidFill>
                  <a:srgbClr val="0070C0"/>
                </a:solidFill>
                <a:hlinkClick r:id="rId5"/>
              </a:rPr>
              <a:t>http://</a:t>
            </a:r>
            <a:r>
              <a:rPr lang="pl-PL" sz="2000" dirty="0" smtClean="0">
                <a:solidFill>
                  <a:srgbClr val="0070C0"/>
                </a:solidFill>
                <a:hlinkClick r:id="rId5"/>
              </a:rPr>
              <a:t>iszz.azo.hr/iskzl/kMeasure.htm</a:t>
            </a:r>
            <a:endParaRPr lang="pl-PL" sz="2000" dirty="0" smtClean="0">
              <a:solidFill>
                <a:srgbClr val="0070C0"/>
              </a:solidFill>
            </a:endParaRPr>
          </a:p>
          <a:p>
            <a:pPr lvl="1">
              <a:spcBef>
                <a:spcPct val="20000"/>
              </a:spcBef>
            </a:pPr>
            <a:endParaRPr lang="pl-PL" sz="2000" dirty="0">
              <a:solidFill>
                <a:srgbClr val="0070C0"/>
              </a:solidFill>
            </a:endParaRPr>
          </a:p>
          <a:p>
            <a:pPr lvl="1">
              <a:spcBef>
                <a:spcPct val="20000"/>
              </a:spcBef>
            </a:pPr>
            <a:endParaRPr lang="pl-PL"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grpSp>
        <p:nvGrpSpPr>
          <p:cNvPr id="10" name="Group 3"/>
          <p:cNvGrpSpPr>
            <a:grpSpLocks noChangeAspect="1"/>
          </p:cNvGrpSpPr>
          <p:nvPr/>
        </p:nvGrpSpPr>
        <p:grpSpPr bwMode="auto">
          <a:xfrm>
            <a:off x="442354" y="6362429"/>
            <a:ext cx="4500798" cy="411137"/>
            <a:chOff x="14858" y="6031800"/>
            <a:chExt cx="7310482" cy="703818"/>
          </a:xfrm>
        </p:grpSpPr>
        <p:pic>
          <p:nvPicPr>
            <p:cNvPr id="12"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12"/>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4"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2615589206"/>
      </p:ext>
    </p:extLst>
  </p:cSld>
  <p:clrMapOvr>
    <a:masterClrMapping/>
  </p:clrMapOvr>
  <p:transition spd="med">
    <p:fade thruBlk="1"/>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6" y="1324000"/>
            <a:ext cx="8797771" cy="41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Information on action plans for air quality improvement (H)</a:t>
            </a: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2" name="Picture 1"/>
          <p:cNvPicPr>
            <a:picLocks noChangeAspect="1"/>
          </p:cNvPicPr>
          <p:nvPr/>
        </p:nvPicPr>
        <p:blipFill>
          <a:blip r:embed="rId5"/>
          <a:stretch>
            <a:fillRect/>
          </a:stretch>
        </p:blipFill>
        <p:spPr>
          <a:xfrm>
            <a:off x="3794942" y="1760315"/>
            <a:ext cx="5047448" cy="4059716"/>
          </a:xfrm>
          <a:prstGeom prst="rect">
            <a:avLst/>
          </a:prstGeom>
        </p:spPr>
      </p:pic>
      <p:sp>
        <p:nvSpPr>
          <p:cNvPr id="3" name="Rectangle 2"/>
          <p:cNvSpPr/>
          <p:nvPr/>
        </p:nvSpPr>
        <p:spPr>
          <a:xfrm>
            <a:off x="204186" y="2446313"/>
            <a:ext cx="3484486" cy="2862322"/>
          </a:xfrm>
          <a:prstGeom prst="rect">
            <a:avLst/>
          </a:prstGeom>
        </p:spPr>
        <p:txBody>
          <a:bodyPr wrap="square">
            <a:spAutoFit/>
          </a:bodyPr>
          <a:lstStyle/>
          <a:p>
            <a:pPr lvl="1">
              <a:spcBef>
                <a:spcPct val="20000"/>
              </a:spcBef>
            </a:pPr>
            <a:r>
              <a:rPr lang="pl-PL" sz="2000" dirty="0" smtClean="0">
                <a:solidFill>
                  <a:srgbClr val="0070C0"/>
                </a:solidFill>
              </a:rPr>
              <a:t>- općenite </a:t>
            </a:r>
            <a:r>
              <a:rPr lang="pl-PL" sz="2000" dirty="0">
                <a:solidFill>
                  <a:srgbClr val="0070C0"/>
                </a:solidFill>
              </a:rPr>
              <a:t>informacije o akcijskim planovima: ime plana, godina prvog prekoračenja, odgovorno tijelo, obuhvaćene onečišćujuće tvari, datum donošenja plana, vremenski plan provedbe …..</a:t>
            </a:r>
          </a:p>
        </p:txBody>
      </p:sp>
      <p:sp>
        <p:nvSpPr>
          <p:cNvPr id="4" name="Rectangle 3"/>
          <p:cNvSpPr/>
          <p:nvPr/>
        </p:nvSpPr>
        <p:spPr>
          <a:xfrm>
            <a:off x="380586" y="5959680"/>
            <a:ext cx="4420014" cy="369332"/>
          </a:xfrm>
          <a:prstGeom prst="rect">
            <a:avLst/>
          </a:prstGeom>
        </p:spPr>
        <p:txBody>
          <a:bodyPr wrap="square">
            <a:spAutoFit/>
          </a:bodyPr>
          <a:lstStyle/>
          <a:p>
            <a:r>
              <a:rPr lang="hr-BA" dirty="0">
                <a:hlinkClick r:id="rId6"/>
              </a:rPr>
              <a:t>http://</a:t>
            </a:r>
            <a:r>
              <a:rPr lang="hr-BA" dirty="0" smtClean="0">
                <a:hlinkClick r:id="rId6"/>
              </a:rPr>
              <a:t>iszz.azo.hr/iskzl/hPlan.htm?id=5</a:t>
            </a:r>
            <a:endParaRPr lang="hr-BA" dirty="0"/>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988286581"/>
      </p:ext>
    </p:extLst>
  </p:cSld>
  <p:clrMapOvr>
    <a:masterClrMapping/>
  </p:clrMapOvr>
  <p:transition spd="med">
    <p:fade thruBlk="1"/>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6" y="1324000"/>
            <a:ext cx="8797771" cy="41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a:solidFill>
                  <a:srgbClr val="1F497D"/>
                </a:solidFill>
              </a:rPr>
              <a:t>Information on action plans for air quality improvement(H</a:t>
            </a:r>
            <a:r>
              <a:rPr lang="pl-PL" sz="2400" b="1" dirty="0" smtClean="0">
                <a:solidFill>
                  <a:srgbClr val="1F497D"/>
                </a:solidFill>
              </a:rPr>
              <a:t>)</a:t>
            </a: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3" name="Content Placeholder 8"/>
          <p:cNvSpPr>
            <a:spLocks/>
          </p:cNvSpPr>
          <p:nvPr/>
        </p:nvSpPr>
        <p:spPr bwMode="auto">
          <a:xfrm>
            <a:off x="284084" y="1878280"/>
            <a:ext cx="4820576" cy="4587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a:solidFill>
                  <a:srgbClr val="0070C0"/>
                </a:solidFill>
              </a:rPr>
              <a:t>H.1.3 Description of changes (if any)</a:t>
            </a:r>
          </a:p>
          <a:p>
            <a:pPr marL="0" lvl="1">
              <a:spcBef>
                <a:spcPts val="0"/>
              </a:spcBef>
            </a:pPr>
            <a:r>
              <a:rPr lang="en-US" sz="2000" dirty="0">
                <a:solidFill>
                  <a:srgbClr val="0070C0"/>
                </a:solidFill>
              </a:rPr>
              <a:t>H.1.4 Reporting Period</a:t>
            </a:r>
          </a:p>
          <a:p>
            <a:pPr marL="0" lvl="1">
              <a:spcBef>
                <a:spcPts val="0"/>
              </a:spcBef>
            </a:pPr>
            <a:r>
              <a:rPr lang="en-US" sz="2000" dirty="0">
                <a:solidFill>
                  <a:srgbClr val="0070C0"/>
                </a:solidFill>
              </a:rPr>
              <a:t>H.1.4.1 Year Report</a:t>
            </a:r>
          </a:p>
          <a:p>
            <a:pPr marL="0" lvl="1">
              <a:spcBef>
                <a:spcPts val="0"/>
              </a:spcBef>
            </a:pPr>
            <a:r>
              <a:rPr lang="en-US" sz="2000" dirty="0">
                <a:solidFill>
                  <a:srgbClr val="0070C0"/>
                </a:solidFill>
              </a:rPr>
              <a:t>H.2.2 Plan code</a:t>
            </a:r>
          </a:p>
          <a:p>
            <a:pPr marL="0" lvl="1">
              <a:spcBef>
                <a:spcPts val="0"/>
              </a:spcBef>
            </a:pPr>
            <a:r>
              <a:rPr lang="en-US" sz="2000" dirty="0">
                <a:solidFill>
                  <a:srgbClr val="0070C0"/>
                </a:solidFill>
              </a:rPr>
              <a:t>H.2.3 Name of plan</a:t>
            </a:r>
          </a:p>
          <a:p>
            <a:pPr marL="0" lvl="1">
              <a:spcBef>
                <a:spcPts val="0"/>
              </a:spcBef>
            </a:pPr>
            <a:r>
              <a:rPr lang="en-US" sz="2000" dirty="0">
                <a:solidFill>
                  <a:srgbClr val="0070C0"/>
                </a:solidFill>
              </a:rPr>
              <a:t>H.2.4 Competent </a:t>
            </a:r>
            <a:r>
              <a:rPr lang="hr-HR" sz="2000" dirty="0" err="1" smtClean="0">
                <a:solidFill>
                  <a:srgbClr val="0070C0"/>
                </a:solidFill>
              </a:rPr>
              <a:t>authority</a:t>
            </a:r>
            <a:r>
              <a:rPr lang="hr-HR" sz="2000" dirty="0" smtClean="0">
                <a:solidFill>
                  <a:srgbClr val="0070C0"/>
                </a:solidFill>
              </a:rPr>
              <a:t> </a:t>
            </a:r>
            <a:r>
              <a:rPr lang="pl-PL" sz="2000" dirty="0">
                <a:solidFill>
                  <a:srgbClr val="0070C0"/>
                </a:solidFill>
              </a:rPr>
              <a:t>	</a:t>
            </a:r>
            <a:endParaRPr lang="pl-PL" sz="2000" dirty="0" smtClean="0">
              <a:solidFill>
                <a:srgbClr val="0070C0"/>
              </a:solidFill>
            </a:endParaRPr>
          </a:p>
          <a:p>
            <a:pPr marL="0" lvl="1">
              <a:spcBef>
                <a:spcPts val="0"/>
              </a:spcBef>
            </a:pPr>
            <a:r>
              <a:rPr lang="en-US" sz="2000" dirty="0">
                <a:solidFill>
                  <a:srgbClr val="0070C0"/>
                </a:solidFill>
              </a:rPr>
              <a:t>H.2.5 Reference year of first </a:t>
            </a:r>
            <a:r>
              <a:rPr lang="hr-HR" sz="2000" dirty="0" err="1" smtClean="0">
                <a:solidFill>
                  <a:srgbClr val="0070C0"/>
                </a:solidFill>
              </a:rPr>
              <a:t>exceedance</a:t>
            </a:r>
            <a:endParaRPr lang="en-US" sz="2000" dirty="0">
              <a:solidFill>
                <a:srgbClr val="0070C0"/>
              </a:solidFill>
            </a:endParaRPr>
          </a:p>
          <a:p>
            <a:pPr marL="0" lvl="1">
              <a:spcBef>
                <a:spcPts val="0"/>
              </a:spcBef>
            </a:pPr>
            <a:r>
              <a:rPr lang="en-US" sz="2000" dirty="0">
                <a:solidFill>
                  <a:srgbClr val="0070C0"/>
                </a:solidFill>
              </a:rPr>
              <a:t>H.2.6 Status</a:t>
            </a:r>
          </a:p>
          <a:p>
            <a:pPr marL="0" lvl="1">
              <a:spcBef>
                <a:spcPts val="0"/>
              </a:spcBef>
            </a:pPr>
            <a:r>
              <a:rPr lang="en-US" sz="2000" dirty="0">
                <a:solidFill>
                  <a:srgbClr val="0070C0"/>
                </a:solidFill>
              </a:rPr>
              <a:t>H.2.7 Pollutants covered by the plan</a:t>
            </a:r>
          </a:p>
          <a:p>
            <a:pPr marL="0" lvl="1">
              <a:spcBef>
                <a:spcPts val="0"/>
              </a:spcBef>
            </a:pPr>
            <a:r>
              <a:rPr lang="en-US" sz="2000" dirty="0">
                <a:solidFill>
                  <a:srgbClr val="0070C0"/>
                </a:solidFill>
              </a:rPr>
              <a:t>H.2.8 Date of official adoption of the plan</a:t>
            </a:r>
          </a:p>
          <a:p>
            <a:pPr marL="0" lvl="1">
              <a:spcBef>
                <a:spcPts val="0"/>
              </a:spcBef>
            </a:pPr>
            <a:r>
              <a:rPr lang="en-US" sz="2000" dirty="0">
                <a:solidFill>
                  <a:srgbClr val="0070C0"/>
                </a:solidFill>
              </a:rPr>
              <a:t>H.2.9 Scheduled Implementation Schedule</a:t>
            </a:r>
          </a:p>
          <a:p>
            <a:pPr marL="0" lvl="1">
              <a:spcBef>
                <a:spcPts val="0"/>
              </a:spcBef>
            </a:pPr>
            <a:r>
              <a:rPr lang="en-US" sz="2000" dirty="0">
                <a:solidFill>
                  <a:srgbClr val="0070C0"/>
                </a:solidFill>
              </a:rPr>
              <a:t>H.2.10 Link to air quality plan</a:t>
            </a:r>
          </a:p>
          <a:p>
            <a:pPr marL="0" lvl="1">
              <a:spcBef>
                <a:spcPts val="0"/>
              </a:spcBef>
            </a:pPr>
            <a:r>
              <a:rPr lang="en-US" sz="2000" dirty="0">
                <a:solidFill>
                  <a:srgbClr val="0070C0"/>
                </a:solidFill>
              </a:rPr>
              <a:t>H.2.11 Application link</a:t>
            </a:r>
            <a:endParaRPr lang="pl-PL" sz="2000" dirty="0">
              <a:solidFill>
                <a:srgbClr val="0070C0"/>
              </a:solidFill>
            </a:endParaRPr>
          </a:p>
        </p:txBody>
      </p:sp>
      <p:sp>
        <p:nvSpPr>
          <p:cNvPr id="14" name="Content Placeholder 8"/>
          <p:cNvSpPr>
            <a:spLocks/>
          </p:cNvSpPr>
          <p:nvPr/>
        </p:nvSpPr>
        <p:spPr bwMode="auto">
          <a:xfrm>
            <a:off x="5017218" y="1877300"/>
            <a:ext cx="3984739" cy="389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rPr>
              <a:t>H.2.12 Related Publications</a:t>
            </a:r>
          </a:p>
          <a:p>
            <a:pPr marL="0" lvl="1">
              <a:spcBef>
                <a:spcPts val="0"/>
              </a:spcBef>
            </a:pPr>
            <a:r>
              <a:rPr lang="pl-PL" sz="2000" dirty="0">
                <a:solidFill>
                  <a:srgbClr val="0070C0"/>
                </a:solidFill>
              </a:rPr>
              <a:t>H.2.13 Comment</a:t>
            </a:r>
          </a:p>
          <a:p>
            <a:pPr marL="0" lvl="1">
              <a:spcBef>
                <a:spcPts val="0"/>
              </a:spcBef>
            </a:pPr>
            <a:r>
              <a:rPr lang="pl-PL" sz="2000" dirty="0">
                <a:solidFill>
                  <a:srgbClr val="0070C0"/>
                </a:solidFill>
              </a:rPr>
              <a:t>H.2.14 Information on </a:t>
            </a:r>
            <a:r>
              <a:rPr lang="pl-PL" sz="2000" dirty="0" smtClean="0">
                <a:solidFill>
                  <a:srgbClr val="0070C0"/>
                </a:solidFill>
              </a:rPr>
              <a:t>exceedance statement</a:t>
            </a:r>
            <a:endParaRPr lang="pl-PL" sz="2000" dirty="0">
              <a:solidFill>
                <a:srgbClr val="0070C0"/>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7"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2369655295"/>
      </p:ext>
    </p:extLst>
  </p:cSld>
  <p:clrMapOvr>
    <a:masterClrMapping/>
  </p:clrMapOvr>
  <p:transition spd="med">
    <p:fade thruBlk="1"/>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6" y="1324000"/>
            <a:ext cx="8797771" cy="41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Quantitative contributions– source apportionment (I</a:t>
            </a:r>
            <a:r>
              <a:rPr lang="pl-PL" sz="2400" b="1" dirty="0">
                <a:solidFill>
                  <a:srgbClr val="1F497D"/>
                </a:solidFill>
              </a:rPr>
              <a:t>)</a:t>
            </a: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3" name="Rectangle 2"/>
          <p:cNvSpPr/>
          <p:nvPr/>
        </p:nvSpPr>
        <p:spPr>
          <a:xfrm>
            <a:off x="204186" y="2446313"/>
            <a:ext cx="3484486" cy="1323439"/>
          </a:xfrm>
          <a:prstGeom prst="rect">
            <a:avLst/>
          </a:prstGeom>
        </p:spPr>
        <p:txBody>
          <a:bodyPr wrap="square">
            <a:spAutoFit/>
          </a:bodyPr>
          <a:lstStyle/>
          <a:p>
            <a:pPr lvl="1">
              <a:spcBef>
                <a:spcPct val="20000"/>
              </a:spcBef>
            </a:pPr>
            <a:r>
              <a:rPr lang="pl-PL" sz="2000" dirty="0" smtClean="0">
                <a:solidFill>
                  <a:srgbClr val="0070C0"/>
                </a:solidFill>
              </a:rPr>
              <a:t>-source apportionment information, i.e. </a:t>
            </a:r>
            <a:r>
              <a:rPr lang="pl-PL" sz="2000" dirty="0">
                <a:solidFill>
                  <a:srgbClr val="0070C0"/>
                </a:solidFill>
              </a:rPr>
              <a:t>c</a:t>
            </a:r>
            <a:r>
              <a:rPr lang="pl-PL" sz="2000" dirty="0" smtClean="0">
                <a:solidFill>
                  <a:srgbClr val="0070C0"/>
                </a:solidFill>
              </a:rPr>
              <a:t>ontribution to pollution: local, regional, urban …</a:t>
            </a:r>
            <a:endParaRPr lang="pl-PL" sz="2000" dirty="0">
              <a:solidFill>
                <a:srgbClr val="0070C0"/>
              </a:solidFill>
            </a:endParaRPr>
          </a:p>
        </p:txBody>
      </p:sp>
      <p:sp>
        <p:nvSpPr>
          <p:cNvPr id="4" name="Rectangle 3"/>
          <p:cNvSpPr/>
          <p:nvPr/>
        </p:nvSpPr>
        <p:spPr>
          <a:xfrm>
            <a:off x="380585" y="5959680"/>
            <a:ext cx="5123569" cy="369332"/>
          </a:xfrm>
          <a:prstGeom prst="rect">
            <a:avLst/>
          </a:prstGeom>
        </p:spPr>
        <p:txBody>
          <a:bodyPr wrap="square">
            <a:spAutoFit/>
          </a:bodyPr>
          <a:lstStyle/>
          <a:p>
            <a:r>
              <a:rPr lang="hr-BA" dirty="0">
                <a:hlinkClick r:id="rId5"/>
              </a:rPr>
              <a:t>http://</a:t>
            </a:r>
            <a:r>
              <a:rPr lang="hr-BA" dirty="0" smtClean="0">
                <a:hlinkClick r:id="rId5"/>
              </a:rPr>
              <a:t>iszz.azo.hr/iskzl/iSourceAppointment.htm</a:t>
            </a:r>
            <a:endParaRPr lang="hr-BA" dirty="0"/>
          </a:p>
        </p:txBody>
      </p:sp>
      <p:pic>
        <p:nvPicPr>
          <p:cNvPr id="8" name="Picture 7"/>
          <p:cNvPicPr>
            <a:picLocks noChangeAspect="1"/>
          </p:cNvPicPr>
          <p:nvPr/>
        </p:nvPicPr>
        <p:blipFill>
          <a:blip r:embed="rId6"/>
          <a:stretch>
            <a:fillRect/>
          </a:stretch>
        </p:blipFill>
        <p:spPr>
          <a:xfrm>
            <a:off x="3869962" y="1775702"/>
            <a:ext cx="5099198" cy="4028941"/>
          </a:xfrm>
          <a:prstGeom prst="rect">
            <a:avLst/>
          </a:prstGeom>
        </p:spPr>
      </p:pic>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895387723"/>
      </p:ext>
    </p:extLst>
  </p:cSld>
  <p:clrMapOvr>
    <a:masterClrMapping/>
  </p:clrMapOvr>
  <p:transition spd="med">
    <p:fade thruBlk="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0919" y="1533545"/>
            <a:ext cx="8859915"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Data are delivered to CDR (Central Data Repository) </a:t>
            </a:r>
          </a:p>
          <a:p>
            <a:pPr lvl="1">
              <a:spcBef>
                <a:spcPct val="20000"/>
              </a:spcBef>
            </a:pPr>
            <a:r>
              <a:rPr lang="pl-PL" sz="2400" b="1" dirty="0">
                <a:solidFill>
                  <a:srgbClr val="1F497D"/>
                </a:solidFill>
                <a:hlinkClick r:id="rId2"/>
              </a:rPr>
              <a:t>http://</a:t>
            </a:r>
            <a:r>
              <a:rPr lang="pl-PL" sz="2400" b="1" dirty="0" smtClean="0">
                <a:solidFill>
                  <a:srgbClr val="1F497D"/>
                </a:solidFill>
                <a:hlinkClick r:id="rId2"/>
              </a:rPr>
              <a:t>cdr.eionet.europa.eu/hr/eu/aqd</a:t>
            </a:r>
            <a:endParaRPr lang="pl-PL" sz="2400" b="1" dirty="0" smtClean="0">
              <a:solidFill>
                <a:srgbClr val="1F497D"/>
              </a:solidFill>
            </a:endParaRPr>
          </a:p>
          <a:p>
            <a:pPr lvl="1">
              <a:spcBef>
                <a:spcPct val="20000"/>
              </a:spcBef>
            </a:pPr>
            <a:endParaRPr lang="pl-PL" sz="2400" b="1" dirty="0">
              <a:solidFill>
                <a:srgbClr val="1F497D"/>
              </a:solidFill>
            </a:endParaRPr>
          </a:p>
          <a:p>
            <a:pPr lvl="1">
              <a:spcBef>
                <a:spcPct val="20000"/>
              </a:spcBef>
            </a:pPr>
            <a:r>
              <a:rPr lang="pl-PL" sz="2400" b="1" dirty="0" smtClean="0">
                <a:solidFill>
                  <a:srgbClr val="1F497D"/>
                </a:solidFill>
              </a:rPr>
              <a:t>That can also be accessed by Europen </a:t>
            </a:r>
            <a:r>
              <a:rPr lang="pl-PL" sz="2400" b="1" dirty="0">
                <a:solidFill>
                  <a:srgbClr val="1F497D"/>
                </a:solidFill>
              </a:rPr>
              <a:t>Air Quality </a:t>
            </a:r>
            <a:r>
              <a:rPr lang="pl-PL" sz="2400" b="1" dirty="0" smtClean="0">
                <a:solidFill>
                  <a:srgbClr val="1F497D"/>
                </a:solidFill>
              </a:rPr>
              <a:t>Portal</a:t>
            </a:r>
            <a:endParaRPr lang="pl-PL" sz="2400" b="1" dirty="0">
              <a:solidFill>
                <a:srgbClr val="1F497D"/>
              </a:solidFill>
            </a:endParaRPr>
          </a:p>
          <a:p>
            <a:pPr lvl="1">
              <a:spcBef>
                <a:spcPct val="20000"/>
              </a:spcBef>
            </a:pPr>
            <a:r>
              <a:rPr lang="pl-PL" sz="2000" dirty="0" smtClean="0">
                <a:solidFill>
                  <a:srgbClr val="0070C0"/>
                </a:solidFill>
                <a:hlinkClick r:id="rId3"/>
              </a:rPr>
              <a:t>http</a:t>
            </a:r>
            <a:r>
              <a:rPr lang="pl-PL" sz="2000" dirty="0">
                <a:solidFill>
                  <a:srgbClr val="0070C0"/>
                </a:solidFill>
                <a:hlinkClick r:id="rId3"/>
              </a:rPr>
              <a:t>://eeadmz1-cws-wp-air.azurewebsites.net</a:t>
            </a:r>
            <a:r>
              <a:rPr lang="pl-PL" sz="2000" dirty="0" smtClean="0">
                <a:solidFill>
                  <a:srgbClr val="0070C0"/>
                </a:solidFill>
                <a:hlinkClick r:id="rId3"/>
              </a:rPr>
              <a:t>/</a:t>
            </a:r>
            <a:endParaRPr lang="pl-PL" sz="2000" dirty="0" smtClean="0">
              <a:solidFill>
                <a:srgbClr val="0070C0"/>
              </a:solidFill>
            </a:endParaRPr>
          </a:p>
          <a:p>
            <a:pPr lvl="1">
              <a:spcBef>
                <a:spcPct val="20000"/>
              </a:spcBef>
            </a:pPr>
            <a:endParaRPr lang="pl-PL" sz="2000" dirty="0">
              <a:solidFill>
                <a:srgbClr val="0070C0"/>
              </a:solidFill>
            </a:endParaRPr>
          </a:p>
          <a:p>
            <a:pPr lvl="1">
              <a:spcBef>
                <a:spcPct val="20000"/>
              </a:spcBef>
            </a:pPr>
            <a:r>
              <a:rPr lang="hr-BA" sz="2000" dirty="0" err="1" smtClean="0">
                <a:solidFill>
                  <a:srgbClr val="0070C0"/>
                </a:solidFill>
              </a:rPr>
              <a:t>Officially</a:t>
            </a:r>
            <a:r>
              <a:rPr lang="hr-BA" sz="2000" dirty="0" smtClean="0">
                <a:solidFill>
                  <a:srgbClr val="0070C0"/>
                </a:solidFill>
              </a:rPr>
              <a:t> </a:t>
            </a:r>
            <a:r>
              <a:rPr lang="hr-BA" sz="2000" dirty="0" err="1" smtClean="0">
                <a:solidFill>
                  <a:srgbClr val="0070C0"/>
                </a:solidFill>
              </a:rPr>
              <a:t>published</a:t>
            </a:r>
            <a:r>
              <a:rPr lang="hr-BA" sz="2000" dirty="0" smtClean="0">
                <a:solidFill>
                  <a:srgbClr val="0070C0"/>
                </a:solidFill>
              </a:rPr>
              <a:t> </a:t>
            </a:r>
            <a:r>
              <a:rPr lang="hr-BA" sz="2000" dirty="0" err="1" smtClean="0">
                <a:solidFill>
                  <a:srgbClr val="0070C0"/>
                </a:solidFill>
              </a:rPr>
              <a:t>information</a:t>
            </a:r>
            <a:r>
              <a:rPr lang="hr-BA" sz="2000" dirty="0" smtClean="0">
                <a:solidFill>
                  <a:srgbClr val="0070C0"/>
                </a:solidFill>
              </a:rPr>
              <a:t> on </a:t>
            </a:r>
            <a:r>
              <a:rPr lang="hr-BA" sz="2000" dirty="0" err="1" smtClean="0">
                <a:solidFill>
                  <a:srgbClr val="0070C0"/>
                </a:solidFill>
              </a:rPr>
              <a:t>air</a:t>
            </a:r>
            <a:r>
              <a:rPr lang="hr-BA" sz="2000" dirty="0" smtClean="0">
                <a:solidFill>
                  <a:srgbClr val="0070C0"/>
                </a:solidFill>
              </a:rPr>
              <a:t> </a:t>
            </a:r>
            <a:r>
              <a:rPr lang="hr-BA" sz="2000" dirty="0" err="1" smtClean="0">
                <a:solidFill>
                  <a:srgbClr val="0070C0"/>
                </a:solidFill>
              </a:rPr>
              <a:t>quality</a:t>
            </a:r>
            <a:r>
              <a:rPr lang="hr-BA" sz="2000" dirty="0" smtClean="0">
                <a:solidFill>
                  <a:srgbClr val="0070C0"/>
                </a:solidFill>
              </a:rPr>
              <a:t> are </a:t>
            </a:r>
            <a:r>
              <a:rPr lang="hr-BA" sz="2000" dirty="0" err="1" smtClean="0">
                <a:solidFill>
                  <a:srgbClr val="0070C0"/>
                </a:solidFill>
              </a:rPr>
              <a:t>available</a:t>
            </a:r>
            <a:r>
              <a:rPr lang="hr-BA" sz="2000" dirty="0" smtClean="0">
                <a:solidFill>
                  <a:srgbClr val="0070C0"/>
                </a:solidFill>
              </a:rPr>
              <a:t> on EEA web site.</a:t>
            </a:r>
            <a:endParaRPr lang="hr-BA" sz="2000" dirty="0">
              <a:solidFill>
                <a:srgbClr val="0070C0"/>
              </a:solidFill>
            </a:endParaRPr>
          </a:p>
          <a:p>
            <a:pPr lvl="1">
              <a:spcBef>
                <a:spcPct val="20000"/>
              </a:spcBef>
            </a:pPr>
            <a:r>
              <a:rPr lang="hr-BA" sz="2000" dirty="0">
                <a:solidFill>
                  <a:srgbClr val="0070C0"/>
                </a:solidFill>
                <a:hlinkClick r:id="rId4"/>
              </a:rPr>
              <a:t>https://www.eea.europa.eu/themes/air/dc</a:t>
            </a:r>
            <a:endParaRPr lang="hr-BA" sz="2000" dirty="0">
              <a:solidFill>
                <a:srgbClr val="0070C0"/>
              </a:solidFill>
            </a:endParaRPr>
          </a:p>
          <a:p>
            <a:pPr lvl="1">
              <a:spcBef>
                <a:spcPct val="20000"/>
              </a:spcBef>
            </a:pPr>
            <a:r>
              <a:rPr lang="hr-BA" sz="2000" dirty="0" err="1" smtClean="0">
                <a:solidFill>
                  <a:srgbClr val="0070C0"/>
                </a:solidFill>
              </a:rPr>
              <a:t>Comments</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a:t>
            </a:r>
            <a:r>
              <a:rPr lang="hr-BA" sz="2000" dirty="0" err="1" smtClean="0">
                <a:solidFill>
                  <a:srgbClr val="0070C0"/>
                </a:solidFill>
              </a:rPr>
              <a:t>suggestions</a:t>
            </a:r>
            <a:r>
              <a:rPr lang="hr-BA" sz="2000" dirty="0" smtClean="0">
                <a:solidFill>
                  <a:srgbClr val="0070C0"/>
                </a:solidFill>
              </a:rPr>
              <a:t> on </a:t>
            </a:r>
            <a:r>
              <a:rPr lang="hr-BA" sz="2000" dirty="0" err="1" smtClean="0">
                <a:solidFill>
                  <a:srgbClr val="0070C0"/>
                </a:solidFill>
              </a:rPr>
              <a:t>the</a:t>
            </a:r>
            <a:r>
              <a:rPr lang="hr-BA" sz="2000" dirty="0" smtClean="0">
                <a:solidFill>
                  <a:srgbClr val="0070C0"/>
                </a:solidFill>
              </a:rPr>
              <a:t> </a:t>
            </a:r>
            <a:r>
              <a:rPr lang="hr-BA" sz="2000" dirty="0" err="1" smtClean="0">
                <a:solidFill>
                  <a:srgbClr val="0070C0"/>
                </a:solidFill>
              </a:rPr>
              <a:t>above</a:t>
            </a:r>
            <a:r>
              <a:rPr lang="hr-BA" sz="2000" dirty="0" smtClean="0">
                <a:solidFill>
                  <a:srgbClr val="0070C0"/>
                </a:solidFill>
              </a:rPr>
              <a:t> </a:t>
            </a:r>
            <a:r>
              <a:rPr lang="hr-BA" sz="2000" dirty="0" err="1" smtClean="0">
                <a:solidFill>
                  <a:srgbClr val="0070C0"/>
                </a:solidFill>
              </a:rPr>
              <a:t>mentioned</a:t>
            </a:r>
            <a:r>
              <a:rPr lang="hr-BA" sz="2000" dirty="0" smtClean="0">
                <a:solidFill>
                  <a:srgbClr val="0070C0"/>
                </a:solidFill>
              </a:rPr>
              <a:t> web site </a:t>
            </a:r>
            <a:r>
              <a:rPr lang="hr-BA" sz="2000" dirty="0" err="1" smtClean="0">
                <a:solidFill>
                  <a:srgbClr val="0070C0"/>
                </a:solidFill>
              </a:rPr>
              <a:t>shall</a:t>
            </a:r>
            <a:r>
              <a:rPr lang="hr-BA" sz="2000" dirty="0" smtClean="0">
                <a:solidFill>
                  <a:srgbClr val="0070C0"/>
                </a:solidFill>
              </a:rPr>
              <a:t> </a:t>
            </a:r>
            <a:r>
              <a:rPr lang="hr-BA" sz="2000" dirty="0" err="1" smtClean="0">
                <a:solidFill>
                  <a:srgbClr val="0070C0"/>
                </a:solidFill>
              </a:rPr>
              <a:t>be</a:t>
            </a:r>
            <a:r>
              <a:rPr lang="hr-BA" sz="2000" dirty="0" smtClean="0">
                <a:solidFill>
                  <a:srgbClr val="0070C0"/>
                </a:solidFill>
              </a:rPr>
              <a:t> </a:t>
            </a:r>
            <a:r>
              <a:rPr lang="hr-BA" sz="2000" dirty="0" err="1" smtClean="0">
                <a:solidFill>
                  <a:srgbClr val="0070C0"/>
                </a:solidFill>
              </a:rPr>
              <a:t>addressed</a:t>
            </a:r>
            <a:r>
              <a:rPr lang="hr-BA" sz="2000" dirty="0" smtClean="0">
                <a:solidFill>
                  <a:srgbClr val="0070C0"/>
                </a:solidFill>
              </a:rPr>
              <a:t> to AQ </a:t>
            </a:r>
            <a:r>
              <a:rPr lang="hr-BA" sz="2000" dirty="0">
                <a:solidFill>
                  <a:srgbClr val="0070C0"/>
                </a:solidFill>
              </a:rPr>
              <a:t>IPR </a:t>
            </a:r>
            <a:r>
              <a:rPr lang="hr-BA" sz="2000" dirty="0" err="1">
                <a:solidFill>
                  <a:srgbClr val="0070C0"/>
                </a:solidFill>
              </a:rPr>
              <a:t>helpdesk</a:t>
            </a:r>
            <a:r>
              <a:rPr lang="hr-BA" sz="2000" dirty="0">
                <a:solidFill>
                  <a:srgbClr val="0070C0"/>
                </a:solidFill>
              </a:rPr>
              <a:t> </a:t>
            </a:r>
            <a:r>
              <a:rPr lang="hr-BA" sz="2000" b="1" u="sng" dirty="0">
                <a:hlinkClick r:id="rId5"/>
              </a:rPr>
              <a:t>AQ IPR </a:t>
            </a:r>
            <a:r>
              <a:rPr lang="hr-BA" sz="2000" b="1" u="sng" dirty="0" err="1">
                <a:hlinkClick r:id="rId5"/>
              </a:rPr>
              <a:t>helpdesk</a:t>
            </a:r>
            <a:endParaRPr lang="hr-BA" sz="2000" b="1" u="sng" dirty="0"/>
          </a:p>
          <a:p>
            <a:pPr lvl="1">
              <a:spcBef>
                <a:spcPct val="20000"/>
              </a:spcBef>
            </a:pPr>
            <a:endParaRPr lang="pl-PL" sz="2000" dirty="0" smtClean="0">
              <a:solidFill>
                <a:srgbClr val="0070C0"/>
              </a:solidFill>
            </a:endParaRPr>
          </a:p>
          <a:p>
            <a:pPr lvl="1">
              <a:spcBef>
                <a:spcPct val="20000"/>
              </a:spcBef>
            </a:pPr>
            <a:endParaRPr lang="pl-PL" sz="2000" dirty="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83213719"/>
      </p:ext>
    </p:extLst>
  </p:cSld>
  <p:clrMapOvr>
    <a:masterClrMapping/>
  </p:clrMapOvr>
  <p:transition spd="med">
    <p:fade thruBlk="1"/>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6" y="1324000"/>
            <a:ext cx="8797771" cy="41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a:solidFill>
                  <a:srgbClr val="1F497D"/>
                </a:solidFill>
              </a:rPr>
              <a:t>Quantitative contributions– source apportionment (I)</a:t>
            </a: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3" name="Content Placeholder 8"/>
          <p:cNvSpPr>
            <a:spLocks/>
          </p:cNvSpPr>
          <p:nvPr/>
        </p:nvSpPr>
        <p:spPr bwMode="auto">
          <a:xfrm>
            <a:off x="204186" y="1877300"/>
            <a:ext cx="5069150" cy="4618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a:solidFill>
                  <a:srgbClr val="0070C0"/>
                </a:solidFill>
              </a:rPr>
              <a:t>I.1.3 Description of changes (if any)</a:t>
            </a:r>
          </a:p>
          <a:p>
            <a:pPr marL="0" lvl="1">
              <a:spcBef>
                <a:spcPts val="0"/>
              </a:spcBef>
            </a:pPr>
            <a:r>
              <a:rPr lang="en-US" sz="2000" dirty="0">
                <a:solidFill>
                  <a:srgbClr val="0070C0"/>
                </a:solidFill>
              </a:rPr>
              <a:t>I.1.4 Reporting Period</a:t>
            </a:r>
          </a:p>
          <a:p>
            <a:pPr marL="0" lvl="1">
              <a:spcBef>
                <a:spcPts val="0"/>
              </a:spcBef>
            </a:pPr>
            <a:r>
              <a:rPr lang="en-US" sz="2000" dirty="0">
                <a:solidFill>
                  <a:srgbClr val="0070C0"/>
                </a:solidFill>
              </a:rPr>
              <a:t>I.1.4.1 Year of Reporting</a:t>
            </a:r>
          </a:p>
          <a:p>
            <a:pPr marL="0" lvl="1">
              <a:spcBef>
                <a:spcPts val="0"/>
              </a:spcBef>
            </a:pPr>
            <a:r>
              <a:rPr lang="en-US" sz="2000" dirty="0">
                <a:solidFill>
                  <a:srgbClr val="0070C0"/>
                </a:solidFill>
              </a:rPr>
              <a:t>I.2.1 When allocating the source</a:t>
            </a:r>
          </a:p>
          <a:p>
            <a:pPr marL="0" lvl="1">
              <a:spcBef>
                <a:spcPts val="0"/>
              </a:spcBef>
            </a:pPr>
            <a:r>
              <a:rPr lang="en-US" sz="2000" dirty="0">
                <a:solidFill>
                  <a:srgbClr val="0070C0"/>
                </a:solidFill>
              </a:rPr>
              <a:t>I.2.2 Reference year</a:t>
            </a:r>
          </a:p>
          <a:p>
            <a:pPr marL="0" lvl="1">
              <a:spcBef>
                <a:spcPts val="0"/>
              </a:spcBef>
            </a:pPr>
            <a:r>
              <a:rPr lang="en-US" sz="2000" dirty="0">
                <a:solidFill>
                  <a:srgbClr val="0070C0"/>
                </a:solidFill>
              </a:rPr>
              <a:t>I.2.3 Plan code</a:t>
            </a:r>
          </a:p>
          <a:p>
            <a:pPr marL="0" lvl="1">
              <a:spcBef>
                <a:spcPts val="0"/>
              </a:spcBef>
            </a:pPr>
            <a:r>
              <a:rPr lang="en-US" sz="2000" dirty="0">
                <a:solidFill>
                  <a:srgbClr val="0070C0"/>
                </a:solidFill>
              </a:rPr>
              <a:t>I.2.4 Assessment of urban impacts</a:t>
            </a:r>
          </a:p>
          <a:p>
            <a:pPr marL="0" lvl="1">
              <a:spcBef>
                <a:spcPts val="0"/>
              </a:spcBef>
            </a:pPr>
            <a:r>
              <a:rPr lang="en-US" sz="2000" dirty="0">
                <a:solidFill>
                  <a:srgbClr val="0070C0"/>
                </a:solidFill>
              </a:rPr>
              <a:t>I.2.5 Local Impact Assessment</a:t>
            </a:r>
          </a:p>
          <a:p>
            <a:pPr marL="0" lvl="1">
              <a:spcBef>
                <a:spcPts val="0"/>
              </a:spcBef>
            </a:pPr>
            <a:r>
              <a:rPr lang="en-US" sz="2000" dirty="0">
                <a:solidFill>
                  <a:srgbClr val="0070C0"/>
                </a:solidFill>
              </a:rPr>
              <a:t>I.2.6 </a:t>
            </a:r>
            <a:r>
              <a:rPr lang="hr-HR" sz="2000" dirty="0" err="1" smtClean="0">
                <a:solidFill>
                  <a:srgbClr val="0070C0"/>
                </a:solidFill>
              </a:rPr>
              <a:t>Exceedance</a:t>
            </a:r>
            <a:r>
              <a:rPr lang="pl-PL" sz="2000" dirty="0">
                <a:solidFill>
                  <a:srgbClr val="0070C0"/>
                </a:solidFill>
              </a:rPr>
              <a:t>	</a:t>
            </a:r>
          </a:p>
          <a:p>
            <a:pPr marL="342900" lvl="1" indent="-342900">
              <a:spcBef>
                <a:spcPts val="0"/>
              </a:spcBef>
              <a:buFontTx/>
              <a:buChar char="-"/>
            </a:pPr>
            <a:r>
              <a:rPr lang="en-US" sz="2000" dirty="0">
                <a:solidFill>
                  <a:srgbClr val="0070C0"/>
                </a:solidFill>
              </a:rPr>
              <a:t>Numerical </a:t>
            </a:r>
            <a:r>
              <a:rPr lang="en-US" sz="2000" dirty="0" smtClean="0">
                <a:solidFill>
                  <a:srgbClr val="0070C0"/>
                </a:solidFill>
              </a:rPr>
              <a:t>value </a:t>
            </a:r>
            <a:r>
              <a:rPr lang="hr-HR" sz="2000" dirty="0" err="1" smtClean="0">
                <a:solidFill>
                  <a:srgbClr val="0070C0"/>
                </a:solidFill>
              </a:rPr>
              <a:t>of</a:t>
            </a:r>
            <a:r>
              <a:rPr lang="hr-HR" sz="2000" dirty="0" smtClean="0">
                <a:solidFill>
                  <a:srgbClr val="0070C0"/>
                </a:solidFill>
              </a:rPr>
              <a:t> </a:t>
            </a:r>
            <a:r>
              <a:rPr lang="hr-HR" sz="2000" dirty="0" err="1" smtClean="0">
                <a:solidFill>
                  <a:srgbClr val="0070C0"/>
                </a:solidFill>
              </a:rPr>
              <a:t>exceedance</a:t>
            </a:r>
            <a:r>
              <a:rPr lang="hr-HR" sz="2000" dirty="0" smtClean="0">
                <a:solidFill>
                  <a:srgbClr val="0070C0"/>
                </a:solidFill>
              </a:rPr>
              <a:t> </a:t>
            </a:r>
            <a:r>
              <a:rPr lang="en-US" sz="2000" dirty="0" smtClean="0">
                <a:solidFill>
                  <a:srgbClr val="0070C0"/>
                </a:solidFill>
              </a:rPr>
              <a:t>(mean </a:t>
            </a:r>
            <a:r>
              <a:rPr lang="en-US" sz="2000" dirty="0">
                <a:solidFill>
                  <a:srgbClr val="0070C0"/>
                </a:solidFill>
              </a:rPr>
              <a:t>annual value)</a:t>
            </a:r>
          </a:p>
          <a:p>
            <a:pPr marL="342900" lvl="1" indent="-342900">
              <a:spcBef>
                <a:spcPts val="0"/>
              </a:spcBef>
              <a:buFontTx/>
              <a:buChar char="-"/>
            </a:pPr>
            <a:r>
              <a:rPr lang="en-US" sz="2000" dirty="0">
                <a:solidFill>
                  <a:srgbClr val="0070C0"/>
                </a:solidFill>
              </a:rPr>
              <a:t>Number of </a:t>
            </a:r>
            <a:r>
              <a:rPr lang="hr-HR" sz="2000" dirty="0" err="1" smtClean="0">
                <a:solidFill>
                  <a:srgbClr val="0070C0"/>
                </a:solidFill>
              </a:rPr>
              <a:t>exceedances</a:t>
            </a:r>
            <a:r>
              <a:rPr lang="en-US" sz="2000" dirty="0" smtClean="0">
                <a:solidFill>
                  <a:srgbClr val="0070C0"/>
                </a:solidFill>
              </a:rPr>
              <a:t> </a:t>
            </a:r>
            <a:r>
              <a:rPr lang="en-US" sz="2000" dirty="0">
                <a:solidFill>
                  <a:srgbClr val="0070C0"/>
                </a:solidFill>
              </a:rPr>
              <a:t>(days / hours)</a:t>
            </a:r>
          </a:p>
          <a:p>
            <a:pPr marL="342900" lvl="1" indent="-342900">
              <a:spcBef>
                <a:spcPts val="0"/>
              </a:spcBef>
              <a:buFontTx/>
              <a:buChar char="-"/>
            </a:pPr>
            <a:r>
              <a:rPr lang="hr-HR" sz="2000" dirty="0" err="1" smtClean="0">
                <a:solidFill>
                  <a:srgbClr val="0070C0"/>
                </a:solidFill>
              </a:rPr>
              <a:t>Assessment</a:t>
            </a:r>
            <a:r>
              <a:rPr lang="en-US" sz="2000" dirty="0" smtClean="0">
                <a:solidFill>
                  <a:srgbClr val="0070C0"/>
                </a:solidFill>
              </a:rPr>
              <a:t> </a:t>
            </a:r>
            <a:r>
              <a:rPr lang="en-US" sz="2000" dirty="0">
                <a:solidFill>
                  <a:srgbClr val="0070C0"/>
                </a:solidFill>
              </a:rPr>
              <a:t>method</a:t>
            </a:r>
          </a:p>
          <a:p>
            <a:pPr marL="342900" lvl="1" indent="-342900">
              <a:spcBef>
                <a:spcPts val="0"/>
              </a:spcBef>
              <a:buFontTx/>
              <a:buChar char="-"/>
            </a:pPr>
            <a:r>
              <a:rPr lang="en-US" sz="2000" dirty="0">
                <a:solidFill>
                  <a:srgbClr val="0070C0"/>
                </a:solidFill>
              </a:rPr>
              <a:t>Reduction of the assessment method</a:t>
            </a:r>
            <a:endParaRPr lang="pl-PL" sz="2000" dirty="0" smtClean="0">
              <a:solidFill>
                <a:srgbClr val="0070C0"/>
              </a:solidFill>
            </a:endParaRPr>
          </a:p>
        </p:txBody>
      </p:sp>
      <p:sp>
        <p:nvSpPr>
          <p:cNvPr id="14" name="Content Placeholder 8"/>
          <p:cNvSpPr>
            <a:spLocks/>
          </p:cNvSpPr>
          <p:nvPr/>
        </p:nvSpPr>
        <p:spPr bwMode="auto">
          <a:xfrm>
            <a:off x="5060272" y="1877300"/>
            <a:ext cx="3941685" cy="4201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a:solidFill>
                  <a:srgbClr val="0070C0"/>
                </a:solidFill>
              </a:rPr>
              <a:t>Information on population and exposed </a:t>
            </a:r>
            <a:r>
              <a:rPr lang="en-US" sz="2000" dirty="0" smtClean="0">
                <a:solidFill>
                  <a:srgbClr val="0070C0"/>
                </a:solidFill>
              </a:rPr>
              <a:t>ecosystem </a:t>
            </a:r>
            <a:r>
              <a:rPr lang="en-US" sz="2000" dirty="0">
                <a:solidFill>
                  <a:srgbClr val="0070C0"/>
                </a:solidFill>
              </a:rPr>
              <a:t>and vegetation in the area of </a:t>
            </a:r>
            <a:r>
              <a:rPr lang="hr-HR" sz="2000" dirty="0" err="1" smtClean="0">
                <a:solidFill>
                  <a:srgbClr val="0070C0"/>
                </a:solidFill>
              </a:rPr>
              <a:t>exceedance</a:t>
            </a:r>
            <a:endParaRPr lang="en-US" sz="2000" dirty="0">
              <a:solidFill>
                <a:srgbClr val="0070C0"/>
              </a:solidFill>
            </a:endParaRPr>
          </a:p>
          <a:p>
            <a:pPr marL="0" lvl="1">
              <a:spcBef>
                <a:spcPts val="0"/>
              </a:spcBef>
            </a:pPr>
            <a:r>
              <a:rPr lang="en-US" sz="2000" dirty="0">
                <a:solidFill>
                  <a:srgbClr val="0070C0"/>
                </a:solidFill>
              </a:rPr>
              <a:t>I.2.7 Comments</a:t>
            </a:r>
          </a:p>
          <a:p>
            <a:pPr marL="0" lvl="1">
              <a:spcBef>
                <a:spcPts val="0"/>
              </a:spcBef>
            </a:pPr>
            <a:r>
              <a:rPr lang="en-US" sz="2000" dirty="0">
                <a:solidFill>
                  <a:srgbClr val="0070C0"/>
                </a:solidFill>
              </a:rPr>
              <a:t>I.2.8 Link to Plan (data "H")</a:t>
            </a:r>
          </a:p>
          <a:p>
            <a:pPr marL="0" lvl="1">
              <a:spcBef>
                <a:spcPts val="0"/>
              </a:spcBef>
            </a:pPr>
            <a:r>
              <a:rPr lang="en-US" sz="2000" dirty="0">
                <a:solidFill>
                  <a:srgbClr val="0070C0"/>
                </a:solidFill>
              </a:rPr>
              <a:t>I.2.9 Link to </a:t>
            </a:r>
            <a:r>
              <a:rPr lang="hr-HR" sz="2000" dirty="0" err="1" smtClean="0">
                <a:solidFill>
                  <a:srgbClr val="0070C0"/>
                </a:solidFill>
              </a:rPr>
              <a:t>Exceedance</a:t>
            </a:r>
            <a:r>
              <a:rPr lang="en-US" sz="2000" dirty="0" smtClean="0">
                <a:solidFill>
                  <a:srgbClr val="0070C0"/>
                </a:solidFill>
              </a:rPr>
              <a:t> </a:t>
            </a:r>
            <a:r>
              <a:rPr lang="en-US" sz="2000" dirty="0">
                <a:solidFill>
                  <a:srgbClr val="0070C0"/>
                </a:solidFill>
              </a:rPr>
              <a:t>(data "G")</a:t>
            </a:r>
            <a:r>
              <a:rPr lang="pl-PL" sz="2000" dirty="0">
                <a:solidFill>
                  <a:srgbClr val="0070C0"/>
                </a:solidFill>
              </a:rPr>
              <a:t>	</a:t>
            </a: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7"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2378274399"/>
      </p:ext>
    </p:extLst>
  </p:cSld>
  <p:clrMapOvr>
    <a:masterClrMapping/>
  </p:clrMapOvr>
  <p:transition spd="med">
    <p:fade thruBlk="1"/>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6" y="1324000"/>
            <a:ext cx="8797771" cy="41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Scenario </a:t>
            </a:r>
            <a:r>
              <a:rPr lang="pl-PL" sz="2400" b="1" dirty="0">
                <a:solidFill>
                  <a:srgbClr val="1F497D"/>
                </a:solidFill>
              </a:rPr>
              <a:t>– </a:t>
            </a:r>
            <a:r>
              <a:rPr lang="pl-PL" sz="2400" b="1" dirty="0" smtClean="0">
                <a:solidFill>
                  <a:srgbClr val="1F497D"/>
                </a:solidFill>
              </a:rPr>
              <a:t>initial and projection (J</a:t>
            </a:r>
            <a:r>
              <a:rPr lang="pl-PL" sz="2400" b="1" dirty="0">
                <a:solidFill>
                  <a:srgbClr val="1F497D"/>
                </a:solidFill>
              </a:rPr>
              <a:t>)</a:t>
            </a: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3" name="Rectangle 2"/>
          <p:cNvSpPr/>
          <p:nvPr/>
        </p:nvSpPr>
        <p:spPr>
          <a:xfrm>
            <a:off x="204186" y="2446313"/>
            <a:ext cx="3484486" cy="2923877"/>
          </a:xfrm>
          <a:prstGeom prst="rect">
            <a:avLst/>
          </a:prstGeom>
        </p:spPr>
        <p:txBody>
          <a:bodyPr wrap="square">
            <a:spAutoFit/>
          </a:bodyPr>
          <a:lstStyle/>
          <a:p>
            <a:pPr lvl="1">
              <a:spcBef>
                <a:spcPct val="20000"/>
              </a:spcBef>
            </a:pPr>
            <a:r>
              <a:rPr lang="pl-PL" sz="2000" dirty="0">
                <a:solidFill>
                  <a:srgbClr val="0070C0"/>
                </a:solidFill>
              </a:rPr>
              <a:t>- </a:t>
            </a:r>
            <a:r>
              <a:rPr lang="en-US" sz="2000" dirty="0" smtClean="0">
                <a:solidFill>
                  <a:srgbClr val="0070C0"/>
                </a:solidFill>
              </a:rPr>
              <a:t>information </a:t>
            </a:r>
            <a:r>
              <a:rPr lang="en-US" sz="2000" dirty="0">
                <a:solidFill>
                  <a:srgbClr val="0070C0"/>
                </a:solidFill>
              </a:rPr>
              <a:t>on initial and projection </a:t>
            </a:r>
            <a:r>
              <a:rPr lang="en-US" sz="2000" dirty="0" smtClean="0">
                <a:solidFill>
                  <a:srgbClr val="0070C0"/>
                </a:solidFill>
              </a:rPr>
              <a:t>scenario </a:t>
            </a:r>
            <a:r>
              <a:rPr lang="en-US" sz="2000" dirty="0">
                <a:solidFill>
                  <a:srgbClr val="0070C0"/>
                </a:solidFill>
              </a:rPr>
              <a:t>for the year of achieving the limit value. The initial scenario is without taking measures, and the </a:t>
            </a:r>
            <a:r>
              <a:rPr lang="hr-HR" sz="2000" dirty="0" err="1" smtClean="0">
                <a:solidFill>
                  <a:srgbClr val="0070C0"/>
                </a:solidFill>
              </a:rPr>
              <a:t>projection</a:t>
            </a:r>
            <a:r>
              <a:rPr lang="en-US" sz="2000" dirty="0" smtClean="0">
                <a:solidFill>
                  <a:srgbClr val="0070C0"/>
                </a:solidFill>
              </a:rPr>
              <a:t> </a:t>
            </a:r>
            <a:r>
              <a:rPr lang="en-US" sz="2000" dirty="0">
                <a:solidFill>
                  <a:srgbClr val="0070C0"/>
                </a:solidFill>
              </a:rPr>
              <a:t>scenario is with the measures taken ...</a:t>
            </a:r>
            <a:endParaRPr lang="pl-PL" sz="2000" dirty="0" smtClean="0">
              <a:solidFill>
                <a:srgbClr val="0070C0"/>
              </a:solidFill>
            </a:endParaRPr>
          </a:p>
          <a:p>
            <a:pPr lvl="1">
              <a:spcBef>
                <a:spcPct val="20000"/>
              </a:spcBef>
            </a:pPr>
            <a:endParaRPr lang="pl-PL" sz="2000" dirty="0" smtClean="0">
              <a:solidFill>
                <a:srgbClr val="0070C0"/>
              </a:solidFill>
            </a:endParaRPr>
          </a:p>
        </p:txBody>
      </p:sp>
      <p:sp>
        <p:nvSpPr>
          <p:cNvPr id="4" name="Rectangle 3"/>
          <p:cNvSpPr/>
          <p:nvPr/>
        </p:nvSpPr>
        <p:spPr>
          <a:xfrm>
            <a:off x="380585" y="5959680"/>
            <a:ext cx="5123569" cy="369332"/>
          </a:xfrm>
          <a:prstGeom prst="rect">
            <a:avLst/>
          </a:prstGeom>
        </p:spPr>
        <p:txBody>
          <a:bodyPr wrap="square">
            <a:spAutoFit/>
          </a:bodyPr>
          <a:lstStyle/>
          <a:p>
            <a:r>
              <a:rPr lang="hr-BA" dirty="0">
                <a:hlinkClick r:id="rId5"/>
              </a:rPr>
              <a:t>http://</a:t>
            </a:r>
            <a:r>
              <a:rPr lang="hr-BA" dirty="0" smtClean="0">
                <a:hlinkClick r:id="rId5"/>
              </a:rPr>
              <a:t>iszz.azo.hr/iskzl/jEvaluation.htm</a:t>
            </a:r>
            <a:endParaRPr lang="hr-BA" dirty="0" smtClean="0"/>
          </a:p>
        </p:txBody>
      </p:sp>
      <p:pic>
        <p:nvPicPr>
          <p:cNvPr id="2" name="Picture 1"/>
          <p:cNvPicPr>
            <a:picLocks noChangeAspect="1"/>
          </p:cNvPicPr>
          <p:nvPr/>
        </p:nvPicPr>
        <p:blipFill>
          <a:blip r:embed="rId6"/>
          <a:stretch>
            <a:fillRect/>
          </a:stretch>
        </p:blipFill>
        <p:spPr>
          <a:xfrm>
            <a:off x="3806102" y="1806750"/>
            <a:ext cx="5122496" cy="4142540"/>
          </a:xfrm>
          <a:prstGeom prst="rect">
            <a:avLst/>
          </a:prstGeom>
        </p:spPr>
      </p:pic>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626068033"/>
      </p:ext>
    </p:extLst>
  </p:cSld>
  <p:clrMapOvr>
    <a:masterClrMapping/>
  </p:clrMapOvr>
  <p:transition spd="med">
    <p:fade thruBlk="1"/>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6" y="1324000"/>
            <a:ext cx="8797771" cy="41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Scenario </a:t>
            </a:r>
            <a:r>
              <a:rPr lang="pl-PL" sz="2400" b="1" dirty="0">
                <a:solidFill>
                  <a:srgbClr val="1F497D"/>
                </a:solidFill>
              </a:rPr>
              <a:t>– </a:t>
            </a:r>
            <a:r>
              <a:rPr lang="pl-PL" sz="2400" b="1" dirty="0" smtClean="0">
                <a:solidFill>
                  <a:srgbClr val="1F497D"/>
                </a:solidFill>
              </a:rPr>
              <a:t>initial and projection (J</a:t>
            </a:r>
            <a:r>
              <a:rPr lang="pl-PL" sz="2400" b="1" dirty="0">
                <a:solidFill>
                  <a:srgbClr val="1F497D"/>
                </a:solidFill>
              </a:rPr>
              <a:t>)</a:t>
            </a:r>
            <a:endParaRPr lang="pl-PL" sz="2400" b="1" dirty="0" smtClean="0">
              <a:solidFill>
                <a:srgbClr val="1F497D"/>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3" name="Content Placeholder 8"/>
          <p:cNvSpPr>
            <a:spLocks/>
          </p:cNvSpPr>
          <p:nvPr/>
        </p:nvSpPr>
        <p:spPr bwMode="auto">
          <a:xfrm>
            <a:off x="116744" y="1877300"/>
            <a:ext cx="4819240" cy="4587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a:solidFill>
                  <a:srgbClr val="0070C0"/>
                </a:solidFill>
              </a:rPr>
              <a:t>J.1.3 Description of change</a:t>
            </a:r>
          </a:p>
          <a:p>
            <a:pPr marL="0" lvl="1">
              <a:spcBef>
                <a:spcPts val="0"/>
              </a:spcBef>
            </a:pPr>
            <a:r>
              <a:rPr lang="en-US" sz="2000" dirty="0">
                <a:solidFill>
                  <a:srgbClr val="0070C0"/>
                </a:solidFill>
              </a:rPr>
              <a:t>J.1.4 Reporting Period</a:t>
            </a:r>
          </a:p>
          <a:p>
            <a:pPr marL="0" lvl="1">
              <a:spcBef>
                <a:spcPts val="0"/>
              </a:spcBef>
            </a:pPr>
            <a:r>
              <a:rPr lang="en-US" sz="2000" dirty="0">
                <a:solidFill>
                  <a:srgbClr val="0070C0"/>
                </a:solidFill>
              </a:rPr>
              <a:t>J.1.4.1 Year of Reporting</a:t>
            </a:r>
          </a:p>
          <a:p>
            <a:pPr marL="0" lvl="1">
              <a:spcBef>
                <a:spcPts val="0"/>
              </a:spcBef>
            </a:pPr>
            <a:r>
              <a:rPr lang="en-US" sz="2000" dirty="0">
                <a:solidFill>
                  <a:srgbClr val="0070C0"/>
                </a:solidFill>
              </a:rPr>
              <a:t>J.2.2 </a:t>
            </a:r>
            <a:r>
              <a:rPr lang="en-US" sz="2000" dirty="0" smtClean="0">
                <a:solidFill>
                  <a:srgbClr val="0070C0"/>
                </a:solidFill>
              </a:rPr>
              <a:t>Scenario</a:t>
            </a:r>
            <a:r>
              <a:rPr lang="hr-HR" sz="2000" dirty="0" smtClean="0">
                <a:solidFill>
                  <a:srgbClr val="0070C0"/>
                </a:solidFill>
              </a:rPr>
              <a:t> </a:t>
            </a:r>
            <a:r>
              <a:rPr lang="hr-HR" sz="2000" dirty="0" err="1" smtClean="0">
                <a:solidFill>
                  <a:srgbClr val="0070C0"/>
                </a:solidFill>
              </a:rPr>
              <a:t>code</a:t>
            </a:r>
            <a:endParaRPr lang="en-US" sz="2000" dirty="0">
              <a:solidFill>
                <a:srgbClr val="0070C0"/>
              </a:solidFill>
            </a:endParaRPr>
          </a:p>
          <a:p>
            <a:pPr marL="0" lvl="1">
              <a:spcBef>
                <a:spcPts val="0"/>
              </a:spcBef>
            </a:pPr>
            <a:r>
              <a:rPr lang="en-US" sz="2000" dirty="0">
                <a:solidFill>
                  <a:srgbClr val="0070C0"/>
                </a:solidFill>
              </a:rPr>
              <a:t>J.2.3 Relevant publications</a:t>
            </a:r>
          </a:p>
          <a:p>
            <a:pPr marL="0" lvl="1">
              <a:spcBef>
                <a:spcPts val="0"/>
              </a:spcBef>
            </a:pPr>
            <a:r>
              <a:rPr lang="en-US" sz="2000" dirty="0">
                <a:solidFill>
                  <a:srgbClr val="0070C0"/>
                </a:solidFill>
              </a:rPr>
              <a:t>J.2.4 The year for which projections are calculated</a:t>
            </a:r>
          </a:p>
          <a:p>
            <a:pPr marL="0" lvl="1">
              <a:spcBef>
                <a:spcPts val="0"/>
              </a:spcBef>
            </a:pPr>
            <a:r>
              <a:rPr lang="en-US" sz="2000" dirty="0">
                <a:solidFill>
                  <a:srgbClr val="0070C0"/>
                </a:solidFill>
              </a:rPr>
              <a:t>J.2.5 Start of the year</a:t>
            </a:r>
          </a:p>
          <a:p>
            <a:pPr marL="0" lvl="1">
              <a:spcBef>
                <a:spcPts val="0"/>
              </a:spcBef>
            </a:pPr>
            <a:r>
              <a:rPr lang="en-US" sz="2000" dirty="0">
                <a:solidFill>
                  <a:srgbClr val="0070C0"/>
                </a:solidFill>
              </a:rPr>
              <a:t>J.2.6 Initial scenario</a:t>
            </a:r>
          </a:p>
          <a:p>
            <a:pPr marL="0" lvl="1">
              <a:spcBef>
                <a:spcPts val="0"/>
              </a:spcBef>
            </a:pPr>
            <a:r>
              <a:rPr lang="en-US" sz="2000" dirty="0">
                <a:solidFill>
                  <a:srgbClr val="0070C0"/>
                </a:solidFill>
              </a:rPr>
              <a:t>J.2.6.1 Description of Initial Scenario</a:t>
            </a:r>
          </a:p>
          <a:p>
            <a:pPr marL="0" lvl="1">
              <a:spcBef>
                <a:spcPts val="0"/>
              </a:spcBef>
            </a:pPr>
            <a:r>
              <a:rPr lang="en-US" sz="2000" dirty="0">
                <a:solidFill>
                  <a:srgbClr val="0070C0"/>
                </a:solidFill>
              </a:rPr>
              <a:t>J.2.6.2 Total emissions (</a:t>
            </a:r>
            <a:r>
              <a:rPr lang="en-US" sz="2000" dirty="0" err="1">
                <a:solidFill>
                  <a:srgbClr val="0070C0"/>
                </a:solidFill>
              </a:rPr>
              <a:t>kt</a:t>
            </a:r>
            <a:r>
              <a:rPr lang="en-US" sz="2000" dirty="0">
                <a:solidFill>
                  <a:srgbClr val="0070C0"/>
                </a:solidFill>
              </a:rPr>
              <a:t> / year)</a:t>
            </a:r>
          </a:p>
          <a:p>
            <a:pPr marL="0" lvl="1">
              <a:spcBef>
                <a:spcPts val="0"/>
              </a:spcBef>
            </a:pPr>
            <a:r>
              <a:rPr lang="en-US" sz="2000" dirty="0">
                <a:solidFill>
                  <a:srgbClr val="0070C0"/>
                </a:solidFill>
              </a:rPr>
              <a:t>J.2.6.3 Expected level of concentration [</a:t>
            </a:r>
            <a:r>
              <a:rPr lang="en-US" sz="2000" dirty="0" err="1">
                <a:solidFill>
                  <a:srgbClr val="0070C0"/>
                </a:solidFill>
              </a:rPr>
              <a:t>μg</a:t>
            </a:r>
            <a:r>
              <a:rPr lang="en-US" sz="2000" dirty="0">
                <a:solidFill>
                  <a:srgbClr val="0070C0"/>
                </a:solidFill>
              </a:rPr>
              <a:t> / m3]</a:t>
            </a:r>
          </a:p>
          <a:p>
            <a:pPr marL="0" lvl="1">
              <a:spcBef>
                <a:spcPts val="0"/>
              </a:spcBef>
            </a:pPr>
            <a:r>
              <a:rPr lang="en-US" sz="2000" dirty="0">
                <a:solidFill>
                  <a:srgbClr val="0070C0"/>
                </a:solidFill>
              </a:rPr>
              <a:t>J.2.6.4 Expected </a:t>
            </a:r>
            <a:r>
              <a:rPr lang="en-US" sz="2000" dirty="0" smtClean="0">
                <a:solidFill>
                  <a:srgbClr val="0070C0"/>
                </a:solidFill>
              </a:rPr>
              <a:t>Exceed</a:t>
            </a:r>
            <a:r>
              <a:rPr lang="hr-HR" sz="2000" dirty="0" err="1" smtClean="0">
                <a:solidFill>
                  <a:srgbClr val="0070C0"/>
                </a:solidFill>
              </a:rPr>
              <a:t>ances</a:t>
            </a:r>
            <a:endParaRPr lang="pl-PL" sz="2000" dirty="0">
              <a:solidFill>
                <a:srgbClr val="0070C0"/>
              </a:solidFill>
            </a:endParaRPr>
          </a:p>
        </p:txBody>
      </p:sp>
      <p:sp>
        <p:nvSpPr>
          <p:cNvPr id="14" name="Content Placeholder 8"/>
          <p:cNvSpPr>
            <a:spLocks/>
          </p:cNvSpPr>
          <p:nvPr/>
        </p:nvSpPr>
        <p:spPr bwMode="auto">
          <a:xfrm>
            <a:off x="4740676" y="1877300"/>
            <a:ext cx="4341180" cy="45239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a:solidFill>
                  <a:srgbClr val="0070C0"/>
                </a:solidFill>
              </a:rPr>
              <a:t>J.2.6.5 Comments</a:t>
            </a:r>
          </a:p>
          <a:p>
            <a:pPr marL="0" lvl="1">
              <a:spcBef>
                <a:spcPts val="0"/>
              </a:spcBef>
            </a:pPr>
            <a:r>
              <a:rPr lang="en-US" sz="2000" dirty="0">
                <a:solidFill>
                  <a:srgbClr val="0070C0"/>
                </a:solidFill>
              </a:rPr>
              <a:t>J.2.6.6 Measures from the plan included in the initial scenario</a:t>
            </a:r>
          </a:p>
          <a:p>
            <a:pPr marL="0" lvl="1">
              <a:spcBef>
                <a:spcPts val="0"/>
              </a:spcBef>
            </a:pPr>
            <a:r>
              <a:rPr lang="en-US" sz="2000" dirty="0">
                <a:solidFill>
                  <a:srgbClr val="0070C0"/>
                </a:solidFill>
              </a:rPr>
              <a:t>J.2.7 Projection scenario</a:t>
            </a:r>
          </a:p>
          <a:p>
            <a:pPr marL="0" lvl="1">
              <a:spcBef>
                <a:spcPts val="0"/>
              </a:spcBef>
            </a:pPr>
            <a:r>
              <a:rPr lang="en-US" sz="2000" dirty="0">
                <a:solidFill>
                  <a:srgbClr val="0070C0"/>
                </a:solidFill>
              </a:rPr>
              <a:t>J.2.7.1 Description of the Projection Scenario</a:t>
            </a:r>
          </a:p>
          <a:p>
            <a:pPr marL="0" lvl="1">
              <a:spcBef>
                <a:spcPts val="0"/>
              </a:spcBef>
            </a:pPr>
            <a:r>
              <a:rPr lang="en-US" sz="2000" dirty="0">
                <a:solidFill>
                  <a:srgbClr val="0070C0"/>
                </a:solidFill>
              </a:rPr>
              <a:t>J.2.7.2 Total emissions (</a:t>
            </a:r>
            <a:r>
              <a:rPr lang="en-US" sz="2000" dirty="0" err="1">
                <a:solidFill>
                  <a:srgbClr val="0070C0"/>
                </a:solidFill>
              </a:rPr>
              <a:t>kt</a:t>
            </a:r>
            <a:r>
              <a:rPr lang="en-US" sz="2000" dirty="0">
                <a:solidFill>
                  <a:srgbClr val="0070C0"/>
                </a:solidFill>
              </a:rPr>
              <a:t> / year)</a:t>
            </a:r>
          </a:p>
          <a:p>
            <a:pPr marL="0" lvl="1">
              <a:spcBef>
                <a:spcPts val="0"/>
              </a:spcBef>
            </a:pPr>
            <a:r>
              <a:rPr lang="en-US" sz="2000" dirty="0">
                <a:solidFill>
                  <a:srgbClr val="0070C0"/>
                </a:solidFill>
              </a:rPr>
              <a:t>J.2.7.3 Expected concentration level</a:t>
            </a:r>
          </a:p>
          <a:p>
            <a:pPr marL="0" lvl="1">
              <a:spcBef>
                <a:spcPts val="0"/>
              </a:spcBef>
            </a:pPr>
            <a:r>
              <a:rPr lang="en-US" sz="2000" dirty="0">
                <a:solidFill>
                  <a:srgbClr val="0070C0"/>
                </a:solidFill>
              </a:rPr>
              <a:t>J.2.7.4 Expected </a:t>
            </a:r>
            <a:r>
              <a:rPr lang="hr-HR" sz="2000" dirty="0" err="1" smtClean="0">
                <a:solidFill>
                  <a:srgbClr val="0070C0"/>
                </a:solidFill>
              </a:rPr>
              <a:t>exceedances</a:t>
            </a:r>
            <a:endParaRPr lang="en-US" sz="2000" dirty="0">
              <a:solidFill>
                <a:srgbClr val="0070C0"/>
              </a:solidFill>
            </a:endParaRPr>
          </a:p>
          <a:p>
            <a:pPr marL="0" lvl="1">
              <a:spcBef>
                <a:spcPts val="0"/>
              </a:spcBef>
            </a:pPr>
            <a:r>
              <a:rPr lang="en-US" sz="2000" dirty="0">
                <a:solidFill>
                  <a:srgbClr val="0070C0"/>
                </a:solidFill>
              </a:rPr>
              <a:t>J.2.7.5 Comments</a:t>
            </a:r>
          </a:p>
          <a:p>
            <a:pPr marL="0" lvl="1">
              <a:spcBef>
                <a:spcPts val="0"/>
              </a:spcBef>
            </a:pPr>
            <a:r>
              <a:rPr lang="en-US" sz="2000" dirty="0">
                <a:solidFill>
                  <a:srgbClr val="0070C0"/>
                </a:solidFill>
              </a:rPr>
              <a:t>J.2.7.6 Measures from the plan included in the projection</a:t>
            </a:r>
          </a:p>
          <a:p>
            <a:pPr marL="0" lvl="1">
              <a:spcBef>
                <a:spcPts val="0"/>
              </a:spcBef>
            </a:pPr>
            <a:r>
              <a:rPr lang="en-US" sz="2000" dirty="0">
                <a:solidFill>
                  <a:srgbClr val="0070C0"/>
                </a:solidFill>
              </a:rPr>
              <a:t>J.2.8 Link to Plan (data "H")</a:t>
            </a:r>
          </a:p>
          <a:p>
            <a:pPr marL="0" lvl="1">
              <a:spcBef>
                <a:spcPts val="0"/>
              </a:spcBef>
            </a:pPr>
            <a:r>
              <a:rPr lang="en-US" sz="2000" dirty="0">
                <a:solidFill>
                  <a:srgbClr val="0070C0"/>
                </a:solidFill>
              </a:rPr>
              <a:t>J.2.9 Link to Source </a:t>
            </a:r>
            <a:r>
              <a:rPr lang="hr-HR" sz="2000" dirty="0" err="1" smtClean="0">
                <a:solidFill>
                  <a:srgbClr val="0070C0"/>
                </a:solidFill>
              </a:rPr>
              <a:t>apportionment</a:t>
            </a:r>
            <a:r>
              <a:rPr lang="en-US" sz="2000" dirty="0" smtClean="0">
                <a:solidFill>
                  <a:srgbClr val="0070C0"/>
                </a:solidFill>
              </a:rPr>
              <a:t> </a:t>
            </a:r>
            <a:r>
              <a:rPr lang="en-US" sz="2000" dirty="0">
                <a:solidFill>
                  <a:srgbClr val="0070C0"/>
                </a:solidFill>
              </a:rPr>
              <a:t>(Data "I")</a:t>
            </a:r>
            <a:endParaRPr lang="pl-PL" sz="2000" dirty="0" smtClean="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a:solidFill>
                <a:srgbClr val="0070C0"/>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7"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111274337"/>
      </p:ext>
    </p:extLst>
  </p:cSld>
  <p:clrMapOvr>
    <a:masterClrMapping/>
  </p:clrMapOvr>
  <p:transition spd="med">
    <p:fade thruBlk="1"/>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6" y="1324000"/>
            <a:ext cx="8797771" cy="41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Measures </a:t>
            </a:r>
            <a:r>
              <a:rPr lang="pl-PL" sz="2400" b="1" dirty="0">
                <a:solidFill>
                  <a:srgbClr val="1F497D"/>
                </a:solidFill>
              </a:rPr>
              <a:t>(K)</a:t>
            </a: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3" name="Rectangle 2"/>
          <p:cNvSpPr/>
          <p:nvPr/>
        </p:nvSpPr>
        <p:spPr>
          <a:xfrm>
            <a:off x="133165" y="2080083"/>
            <a:ext cx="3484486" cy="3539430"/>
          </a:xfrm>
          <a:prstGeom prst="rect">
            <a:avLst/>
          </a:prstGeom>
        </p:spPr>
        <p:txBody>
          <a:bodyPr wrap="square">
            <a:spAutoFit/>
          </a:bodyPr>
          <a:lstStyle/>
          <a:p>
            <a:pPr lvl="1">
              <a:spcBef>
                <a:spcPct val="20000"/>
              </a:spcBef>
            </a:pPr>
            <a:r>
              <a:rPr lang="en-US" sz="2000" dirty="0">
                <a:solidFill>
                  <a:srgbClr val="0070C0"/>
                </a:solidFill>
              </a:rPr>
              <a:t>- information on measures taken to achieve </a:t>
            </a:r>
            <a:r>
              <a:rPr lang="hr-HR" sz="2000" dirty="0" smtClean="0">
                <a:solidFill>
                  <a:srgbClr val="0070C0"/>
                </a:solidFill>
              </a:rPr>
              <a:t>limit</a:t>
            </a:r>
            <a:r>
              <a:rPr lang="en-US" sz="2000" dirty="0" smtClean="0">
                <a:solidFill>
                  <a:srgbClr val="0070C0"/>
                </a:solidFill>
              </a:rPr>
              <a:t> </a:t>
            </a:r>
            <a:r>
              <a:rPr lang="en-US" sz="2000" dirty="0">
                <a:solidFill>
                  <a:srgbClr val="0070C0"/>
                </a:solidFill>
              </a:rPr>
              <a:t>and / or target values: type of measure, duration of measure, sectors and areas affected by the measure, reduction of emissions due to measure implementation and expected impact on concentrations ...</a:t>
            </a:r>
            <a:endParaRPr lang="pl-PL" sz="2000" dirty="0">
              <a:solidFill>
                <a:srgbClr val="0070C0"/>
              </a:solidFill>
            </a:endParaRPr>
          </a:p>
        </p:txBody>
      </p:sp>
      <p:sp>
        <p:nvSpPr>
          <p:cNvPr id="4" name="Rectangle 3"/>
          <p:cNvSpPr/>
          <p:nvPr/>
        </p:nvSpPr>
        <p:spPr>
          <a:xfrm>
            <a:off x="380585" y="5959680"/>
            <a:ext cx="5123569" cy="369332"/>
          </a:xfrm>
          <a:prstGeom prst="rect">
            <a:avLst/>
          </a:prstGeom>
        </p:spPr>
        <p:txBody>
          <a:bodyPr wrap="square">
            <a:spAutoFit/>
          </a:bodyPr>
          <a:lstStyle/>
          <a:p>
            <a:r>
              <a:rPr lang="hr-BA" dirty="0">
                <a:hlinkClick r:id="rId5"/>
              </a:rPr>
              <a:t>http://</a:t>
            </a:r>
            <a:r>
              <a:rPr lang="hr-BA" dirty="0" smtClean="0">
                <a:hlinkClick r:id="rId5"/>
              </a:rPr>
              <a:t>iszz.azo.hr/iskzl/kMeasure.htm?id=6</a:t>
            </a:r>
            <a:endParaRPr lang="hr-BA" dirty="0" smtClean="0"/>
          </a:p>
        </p:txBody>
      </p:sp>
      <p:pic>
        <p:nvPicPr>
          <p:cNvPr id="8" name="Picture 7"/>
          <p:cNvPicPr>
            <a:picLocks noChangeAspect="1"/>
          </p:cNvPicPr>
          <p:nvPr/>
        </p:nvPicPr>
        <p:blipFill>
          <a:blip r:embed="rId6"/>
          <a:stretch>
            <a:fillRect/>
          </a:stretch>
        </p:blipFill>
        <p:spPr>
          <a:xfrm>
            <a:off x="3762905" y="1547441"/>
            <a:ext cx="5239052" cy="4246772"/>
          </a:xfrm>
          <a:prstGeom prst="rect">
            <a:avLst/>
          </a:prstGeom>
        </p:spPr>
      </p:pic>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337787932"/>
      </p:ext>
    </p:extLst>
  </p:cSld>
  <p:clrMapOvr>
    <a:masterClrMapping/>
  </p:clrMapOvr>
  <p:transition spd="med">
    <p:fade thruBlk="1"/>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204186" y="1298570"/>
            <a:ext cx="8797771" cy="415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Measures </a:t>
            </a:r>
            <a:r>
              <a:rPr lang="pl-PL" sz="2400" b="1" dirty="0">
                <a:solidFill>
                  <a:srgbClr val="1F497D"/>
                </a:solidFill>
              </a:rPr>
              <a:t>(K)</a:t>
            </a:r>
            <a:endParaRPr lang="pl-PL" sz="2400" b="1" dirty="0" smtClean="0">
              <a:solidFill>
                <a:srgbClr val="1F497D"/>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3" name="Content Placeholder 8"/>
          <p:cNvSpPr>
            <a:spLocks/>
          </p:cNvSpPr>
          <p:nvPr/>
        </p:nvSpPr>
        <p:spPr bwMode="auto">
          <a:xfrm>
            <a:off x="85333" y="1717656"/>
            <a:ext cx="3615648" cy="4646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a:solidFill>
                  <a:srgbClr val="0070C0"/>
                </a:solidFill>
              </a:rPr>
              <a:t>K.1.3 Description of change</a:t>
            </a:r>
          </a:p>
          <a:p>
            <a:pPr marL="0" lvl="1">
              <a:spcBef>
                <a:spcPts val="0"/>
              </a:spcBef>
            </a:pPr>
            <a:r>
              <a:rPr lang="en-US" sz="2000" dirty="0">
                <a:solidFill>
                  <a:srgbClr val="0070C0"/>
                </a:solidFill>
              </a:rPr>
              <a:t>K.1.4 Reporting Period</a:t>
            </a:r>
          </a:p>
          <a:p>
            <a:pPr marL="0" lvl="1">
              <a:spcBef>
                <a:spcPts val="0"/>
              </a:spcBef>
            </a:pPr>
            <a:r>
              <a:rPr lang="en-US" sz="2000" dirty="0">
                <a:solidFill>
                  <a:srgbClr val="0070C0"/>
                </a:solidFill>
              </a:rPr>
              <a:t>K.1.4.1 Year of Reporting</a:t>
            </a:r>
          </a:p>
          <a:p>
            <a:pPr marL="0" lvl="1">
              <a:spcBef>
                <a:spcPts val="0"/>
              </a:spcBef>
            </a:pPr>
            <a:r>
              <a:rPr lang="en-US" sz="2000" dirty="0">
                <a:solidFill>
                  <a:srgbClr val="0070C0"/>
                </a:solidFill>
              </a:rPr>
              <a:t>K.2.2 Measurements</a:t>
            </a:r>
          </a:p>
          <a:p>
            <a:pPr marL="0" lvl="1">
              <a:spcBef>
                <a:spcPts val="0"/>
              </a:spcBef>
            </a:pPr>
            <a:r>
              <a:rPr lang="en-US" sz="2000" dirty="0">
                <a:solidFill>
                  <a:srgbClr val="0070C0"/>
                </a:solidFill>
              </a:rPr>
              <a:t>K.2.3 Name of measure</a:t>
            </a:r>
          </a:p>
          <a:p>
            <a:pPr marL="0" lvl="1">
              <a:spcBef>
                <a:spcPts val="0"/>
              </a:spcBef>
            </a:pPr>
            <a:r>
              <a:rPr lang="en-US" sz="2000" dirty="0">
                <a:solidFill>
                  <a:srgbClr val="0070C0"/>
                </a:solidFill>
              </a:rPr>
              <a:t>K.2.4 Description of measure</a:t>
            </a:r>
          </a:p>
          <a:p>
            <a:pPr marL="0" lvl="1">
              <a:spcBef>
                <a:spcPts val="0"/>
              </a:spcBef>
            </a:pPr>
            <a:r>
              <a:rPr lang="en-US" sz="2000" dirty="0">
                <a:solidFill>
                  <a:srgbClr val="0070C0"/>
                </a:solidFill>
              </a:rPr>
              <a:t>K.2.5 Classification of measures</a:t>
            </a:r>
          </a:p>
          <a:p>
            <a:pPr marL="0" lvl="1">
              <a:spcBef>
                <a:spcPts val="0"/>
              </a:spcBef>
            </a:pPr>
            <a:r>
              <a:rPr lang="en-US" sz="2000" dirty="0">
                <a:solidFill>
                  <a:srgbClr val="0070C0"/>
                </a:solidFill>
              </a:rPr>
              <a:t>K.2.6 Type of measure</a:t>
            </a:r>
          </a:p>
          <a:p>
            <a:pPr marL="0" lvl="1">
              <a:spcBef>
                <a:spcPts val="0"/>
              </a:spcBef>
            </a:pPr>
            <a:r>
              <a:rPr lang="en-US" sz="2000" dirty="0">
                <a:solidFill>
                  <a:srgbClr val="0070C0"/>
                </a:solidFill>
              </a:rPr>
              <a:t>K.2.7 Administrative level</a:t>
            </a:r>
          </a:p>
          <a:p>
            <a:pPr marL="0" lvl="1">
              <a:spcBef>
                <a:spcPts val="0"/>
              </a:spcBef>
            </a:pPr>
            <a:r>
              <a:rPr lang="en-US" sz="2000" dirty="0">
                <a:solidFill>
                  <a:srgbClr val="0070C0"/>
                </a:solidFill>
              </a:rPr>
              <a:t>K.2.8 Time period of measure</a:t>
            </a:r>
          </a:p>
          <a:p>
            <a:pPr marL="0" lvl="1">
              <a:spcBef>
                <a:spcPts val="0"/>
              </a:spcBef>
            </a:pPr>
            <a:r>
              <a:rPr lang="en-US" sz="2000" dirty="0">
                <a:solidFill>
                  <a:srgbClr val="0070C0"/>
                </a:solidFill>
              </a:rPr>
              <a:t>K.2.9 Costs</a:t>
            </a:r>
          </a:p>
          <a:p>
            <a:pPr marL="0" lvl="1">
              <a:spcBef>
                <a:spcPts val="0"/>
              </a:spcBef>
            </a:pPr>
            <a:r>
              <a:rPr lang="en-US" sz="2000" dirty="0">
                <a:solidFill>
                  <a:srgbClr val="0070C0"/>
                </a:solidFill>
              </a:rPr>
              <a:t>K.2.9.1 Estimated Costs</a:t>
            </a:r>
          </a:p>
          <a:p>
            <a:pPr marL="0" lvl="1">
              <a:spcBef>
                <a:spcPts val="0"/>
              </a:spcBef>
            </a:pPr>
            <a:r>
              <a:rPr lang="en-US" sz="2000" dirty="0">
                <a:solidFill>
                  <a:srgbClr val="0070C0"/>
                </a:solidFill>
              </a:rPr>
              <a:t>K.2.9.2 Final Costs</a:t>
            </a:r>
          </a:p>
          <a:p>
            <a:pPr marL="0" lvl="1">
              <a:spcBef>
                <a:spcPts val="0"/>
              </a:spcBef>
            </a:pPr>
            <a:r>
              <a:rPr lang="en-US" sz="2000" dirty="0">
                <a:solidFill>
                  <a:srgbClr val="0070C0"/>
                </a:solidFill>
              </a:rPr>
              <a:t>K.2.9.3 Currency</a:t>
            </a:r>
          </a:p>
          <a:p>
            <a:pPr marL="0" lvl="1">
              <a:spcBef>
                <a:spcPts val="0"/>
              </a:spcBef>
            </a:pPr>
            <a:r>
              <a:rPr lang="en-US" sz="2000" dirty="0">
                <a:solidFill>
                  <a:srgbClr val="0070C0"/>
                </a:solidFill>
              </a:rPr>
              <a:t>K.2.9.4 Comment</a:t>
            </a:r>
            <a:endParaRPr lang="pl-PL" sz="2000" dirty="0">
              <a:solidFill>
                <a:srgbClr val="0070C0"/>
              </a:solidFill>
            </a:endParaRPr>
          </a:p>
        </p:txBody>
      </p:sp>
      <p:sp>
        <p:nvSpPr>
          <p:cNvPr id="14" name="Content Placeholder 8"/>
          <p:cNvSpPr>
            <a:spLocks/>
          </p:cNvSpPr>
          <p:nvPr/>
        </p:nvSpPr>
        <p:spPr bwMode="auto">
          <a:xfrm>
            <a:off x="3642628" y="1295400"/>
            <a:ext cx="4790153" cy="5179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a:solidFill>
                  <a:srgbClr val="0070C0"/>
                </a:solidFill>
              </a:rPr>
              <a:t>K.2.10 Sources affected by the measure</a:t>
            </a:r>
          </a:p>
          <a:p>
            <a:pPr marL="0" lvl="1">
              <a:spcBef>
                <a:spcPts val="0"/>
              </a:spcBef>
            </a:pPr>
            <a:r>
              <a:rPr lang="en-US" sz="2000" dirty="0">
                <a:solidFill>
                  <a:srgbClr val="0070C0"/>
                </a:solidFill>
              </a:rPr>
              <a:t>K.2.11 Area affected by the measure</a:t>
            </a:r>
          </a:p>
          <a:p>
            <a:pPr marL="0" lvl="1">
              <a:spcBef>
                <a:spcPts val="0"/>
              </a:spcBef>
            </a:pPr>
            <a:r>
              <a:rPr lang="en-US" sz="2000" dirty="0">
                <a:solidFill>
                  <a:srgbClr val="0070C0"/>
                </a:solidFill>
              </a:rPr>
              <a:t>K.2.12 Planning Implementation</a:t>
            </a:r>
          </a:p>
          <a:p>
            <a:pPr marL="0" lvl="1">
              <a:spcBef>
                <a:spcPts val="0"/>
              </a:spcBef>
            </a:pPr>
            <a:r>
              <a:rPr lang="en-US" sz="2000" dirty="0">
                <a:solidFill>
                  <a:srgbClr val="0070C0"/>
                </a:solidFill>
              </a:rPr>
              <a:t>Implementation status (planned and actual starting and end dates) and Scheduled date when the measure should </a:t>
            </a:r>
            <a:r>
              <a:rPr lang="hr-HR" sz="2000" dirty="0" err="1" smtClean="0">
                <a:solidFill>
                  <a:srgbClr val="0070C0"/>
                </a:solidFill>
              </a:rPr>
              <a:t>produce</a:t>
            </a:r>
            <a:r>
              <a:rPr lang="hr-HR" sz="2000" dirty="0" smtClean="0">
                <a:solidFill>
                  <a:srgbClr val="0070C0"/>
                </a:solidFill>
              </a:rPr>
              <a:t> </a:t>
            </a:r>
            <a:r>
              <a:rPr lang="en-US" sz="2000" dirty="0" smtClean="0">
                <a:solidFill>
                  <a:srgbClr val="0070C0"/>
                </a:solidFill>
              </a:rPr>
              <a:t>a </a:t>
            </a:r>
            <a:r>
              <a:rPr lang="en-US" sz="2000" dirty="0">
                <a:solidFill>
                  <a:srgbClr val="0070C0"/>
                </a:solidFill>
              </a:rPr>
              <a:t>full effect</a:t>
            </a:r>
          </a:p>
          <a:p>
            <a:pPr marL="0" lvl="1">
              <a:spcBef>
                <a:spcPts val="0"/>
              </a:spcBef>
            </a:pPr>
            <a:r>
              <a:rPr lang="en-US" sz="2000" dirty="0">
                <a:solidFill>
                  <a:srgbClr val="0070C0"/>
                </a:solidFill>
              </a:rPr>
              <a:t>K.2.13 Reduction of emission due </a:t>
            </a:r>
            <a:r>
              <a:rPr lang="hr-HR" sz="2000" dirty="0" smtClean="0">
                <a:solidFill>
                  <a:srgbClr val="0070C0"/>
                </a:solidFill>
              </a:rPr>
              <a:t>to </a:t>
            </a:r>
            <a:r>
              <a:rPr lang="en-US" sz="2000" dirty="0" smtClean="0">
                <a:solidFill>
                  <a:srgbClr val="0070C0"/>
                </a:solidFill>
              </a:rPr>
              <a:t>measure</a:t>
            </a:r>
            <a:r>
              <a:rPr lang="hr-HR" sz="2000" dirty="0" smtClean="0">
                <a:solidFill>
                  <a:srgbClr val="0070C0"/>
                </a:solidFill>
              </a:rPr>
              <a:t> </a:t>
            </a:r>
            <a:r>
              <a:rPr lang="hr-HR" sz="2000" dirty="0" err="1" smtClean="0">
                <a:solidFill>
                  <a:srgbClr val="0070C0"/>
                </a:solidFill>
              </a:rPr>
              <a:t>application</a:t>
            </a:r>
            <a:endParaRPr lang="en-US" sz="2000" dirty="0">
              <a:solidFill>
                <a:srgbClr val="0070C0"/>
              </a:solidFill>
            </a:endParaRPr>
          </a:p>
          <a:p>
            <a:pPr marL="0" lvl="1">
              <a:spcBef>
                <a:spcPts val="0"/>
              </a:spcBef>
            </a:pPr>
            <a:r>
              <a:rPr lang="en-US" sz="2000" dirty="0">
                <a:solidFill>
                  <a:srgbClr val="0070C0"/>
                </a:solidFill>
              </a:rPr>
              <a:t>K.2.14 Expected impact on concentrations</a:t>
            </a:r>
          </a:p>
          <a:p>
            <a:pPr marL="0" lvl="1">
              <a:spcBef>
                <a:spcPts val="0"/>
              </a:spcBef>
            </a:pPr>
            <a:r>
              <a:rPr lang="en-US" sz="2000" dirty="0">
                <a:solidFill>
                  <a:srgbClr val="0070C0"/>
                </a:solidFill>
              </a:rPr>
              <a:t>K.2.14.1 Value</a:t>
            </a:r>
          </a:p>
          <a:p>
            <a:pPr marL="0" lvl="1">
              <a:spcBef>
                <a:spcPts val="0"/>
              </a:spcBef>
            </a:pPr>
            <a:r>
              <a:rPr lang="en-US" sz="2000" dirty="0">
                <a:solidFill>
                  <a:srgbClr val="0070C0"/>
                </a:solidFill>
              </a:rPr>
              <a:t>K.2.14.2 Number of </a:t>
            </a:r>
            <a:r>
              <a:rPr lang="hr-HR" sz="2000" dirty="0" err="1" smtClean="0">
                <a:solidFill>
                  <a:srgbClr val="0070C0"/>
                </a:solidFill>
              </a:rPr>
              <a:t>exceedances</a:t>
            </a:r>
            <a:r>
              <a:rPr lang="en-US" sz="2000" dirty="0" smtClean="0">
                <a:solidFill>
                  <a:srgbClr val="0070C0"/>
                </a:solidFill>
              </a:rPr>
              <a:t> </a:t>
            </a:r>
            <a:r>
              <a:rPr lang="en-US" sz="2000" dirty="0">
                <a:solidFill>
                  <a:srgbClr val="0070C0"/>
                </a:solidFill>
              </a:rPr>
              <a:t>(Hours or Days)</a:t>
            </a:r>
          </a:p>
          <a:p>
            <a:pPr marL="0" lvl="1">
              <a:spcBef>
                <a:spcPts val="0"/>
              </a:spcBef>
            </a:pPr>
            <a:r>
              <a:rPr lang="en-US" sz="2000" dirty="0">
                <a:solidFill>
                  <a:srgbClr val="0070C0"/>
                </a:solidFill>
              </a:rPr>
              <a:t>K.2.15 Comment for clarification</a:t>
            </a:r>
          </a:p>
          <a:p>
            <a:pPr marL="0" lvl="1">
              <a:spcBef>
                <a:spcPts val="0"/>
              </a:spcBef>
            </a:pPr>
            <a:r>
              <a:rPr lang="en-US" sz="2000" dirty="0">
                <a:solidFill>
                  <a:srgbClr val="0070C0"/>
                </a:solidFill>
              </a:rPr>
              <a:t>K.2.16 Link to Source </a:t>
            </a:r>
            <a:r>
              <a:rPr lang="hr-HR" sz="2000" dirty="0" err="1" smtClean="0">
                <a:solidFill>
                  <a:srgbClr val="0070C0"/>
                </a:solidFill>
              </a:rPr>
              <a:t>apportionment</a:t>
            </a:r>
            <a:r>
              <a:rPr lang="en-US" sz="2000" dirty="0" smtClean="0">
                <a:solidFill>
                  <a:srgbClr val="0070C0"/>
                </a:solidFill>
              </a:rPr>
              <a:t> </a:t>
            </a:r>
            <a:r>
              <a:rPr lang="en-US" sz="2000" dirty="0">
                <a:solidFill>
                  <a:srgbClr val="0070C0"/>
                </a:solidFill>
              </a:rPr>
              <a:t>(Data "I")</a:t>
            </a:r>
          </a:p>
          <a:p>
            <a:pPr marL="0" lvl="1">
              <a:spcBef>
                <a:spcPts val="0"/>
              </a:spcBef>
            </a:pPr>
            <a:r>
              <a:rPr lang="en-US" sz="2000" dirty="0">
                <a:solidFill>
                  <a:srgbClr val="0070C0"/>
                </a:solidFill>
              </a:rPr>
              <a:t>K.2.17 Link to Scenario (Data "J")</a:t>
            </a:r>
            <a:endParaRPr lang="pl-PL" sz="2000" dirty="0" smtClean="0">
              <a:solidFill>
                <a:srgbClr val="0070C0"/>
              </a:solidFill>
            </a:endParaRPr>
          </a:p>
          <a:p>
            <a:pPr marL="0" lvl="1">
              <a:spcBef>
                <a:spcPts val="0"/>
              </a:spcBef>
            </a:pPr>
            <a:endParaRPr lang="pl-PL" sz="2000" dirty="0">
              <a:solidFill>
                <a:srgbClr val="0070C0"/>
              </a:solidFill>
            </a:endParaRPr>
          </a:p>
          <a:p>
            <a:pPr marL="0" lvl="1">
              <a:spcBef>
                <a:spcPts val="0"/>
              </a:spcBef>
            </a:pPr>
            <a:endParaRPr lang="pl-PL" sz="2000" dirty="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a:solidFill>
                <a:srgbClr val="0070C0"/>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7"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508944049"/>
      </p:ext>
    </p:extLst>
  </p:cSld>
  <p:clrMapOvr>
    <a:masterClrMapping/>
  </p:clrMapOvr>
  <p:transition spd="med">
    <p:fade thruBlk="1"/>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14.5 </a:t>
            </a:r>
            <a:r>
              <a:rPr lang="hr-HR" sz="2800" b="1" dirty="0">
                <a:solidFill>
                  <a:schemeClr val="tx2"/>
                </a:solidFill>
                <a:effectLst>
                  <a:glow>
                    <a:srgbClr val="7F7F7F">
                      <a:alpha val="35000"/>
                    </a:srgbClr>
                  </a:glow>
                </a:effectLst>
              </a:rPr>
              <a:t>ACTION PLAN DATA SUBMISSION</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3" name="Rectangle 2"/>
          <p:cNvSpPr/>
          <p:nvPr/>
        </p:nvSpPr>
        <p:spPr>
          <a:xfrm>
            <a:off x="266329" y="1717859"/>
            <a:ext cx="2583403" cy="3231654"/>
          </a:xfrm>
          <a:prstGeom prst="rect">
            <a:avLst/>
          </a:prstGeom>
        </p:spPr>
        <p:txBody>
          <a:bodyPr wrap="square">
            <a:spAutoFit/>
          </a:bodyPr>
          <a:lstStyle/>
          <a:p>
            <a:pPr marL="0" lvl="1">
              <a:spcBef>
                <a:spcPct val="20000"/>
              </a:spcBef>
            </a:pPr>
            <a:r>
              <a:rPr lang="en-US" sz="2000" dirty="0">
                <a:solidFill>
                  <a:srgbClr val="0070C0"/>
                </a:solidFill>
              </a:rPr>
              <a:t>In all H-K forms, most of the fields have </a:t>
            </a:r>
            <a:r>
              <a:rPr lang="en-US" sz="2000" b="1" dirty="0">
                <a:solidFill>
                  <a:srgbClr val="0070C0"/>
                </a:solidFill>
              </a:rPr>
              <a:t>additional </a:t>
            </a:r>
            <a:r>
              <a:rPr lang="en-US" sz="2000" b="1" dirty="0" smtClean="0">
                <a:solidFill>
                  <a:srgbClr val="0070C0"/>
                </a:solidFill>
              </a:rPr>
              <a:t>explanation</a:t>
            </a:r>
            <a:r>
              <a:rPr lang="hr-HR" sz="2000" dirty="0">
                <a:solidFill>
                  <a:srgbClr val="0070C0"/>
                </a:solidFill>
              </a:rPr>
              <a:t> </a:t>
            </a:r>
            <a:r>
              <a:rPr lang="hr-HR" sz="2000" dirty="0" err="1" smtClean="0">
                <a:solidFill>
                  <a:srgbClr val="0070C0"/>
                </a:solidFill>
              </a:rPr>
              <a:t>about</a:t>
            </a:r>
            <a:r>
              <a:rPr lang="hr-HR" sz="2000" dirty="0" smtClean="0">
                <a:solidFill>
                  <a:srgbClr val="0070C0"/>
                </a:solidFill>
              </a:rPr>
              <a:t> </a:t>
            </a:r>
            <a:r>
              <a:rPr lang="hr-HR" sz="2000" dirty="0" err="1" smtClean="0">
                <a:solidFill>
                  <a:srgbClr val="0070C0"/>
                </a:solidFill>
              </a:rPr>
              <a:t>what</a:t>
            </a:r>
            <a:r>
              <a:rPr lang="hr-HR" sz="2000" dirty="0">
                <a:solidFill>
                  <a:srgbClr val="0070C0"/>
                </a:solidFill>
              </a:rPr>
              <a:t> </a:t>
            </a:r>
            <a:r>
              <a:rPr lang="en-US" sz="2000" dirty="0" smtClean="0">
                <a:solidFill>
                  <a:srgbClr val="0070C0"/>
                </a:solidFill>
              </a:rPr>
              <a:t>exactly </a:t>
            </a:r>
            <a:r>
              <a:rPr lang="hr-HR" sz="2000" dirty="0" err="1" smtClean="0">
                <a:solidFill>
                  <a:srgbClr val="0070C0"/>
                </a:solidFill>
              </a:rPr>
              <a:t>should</a:t>
            </a:r>
            <a:r>
              <a:rPr lang="hr-HR" sz="2000" dirty="0" smtClean="0">
                <a:solidFill>
                  <a:srgbClr val="0070C0"/>
                </a:solidFill>
              </a:rPr>
              <a:t> </a:t>
            </a:r>
            <a:r>
              <a:rPr lang="hr-HR" sz="2000" dirty="0" err="1" smtClean="0">
                <a:solidFill>
                  <a:srgbClr val="0070C0"/>
                </a:solidFill>
              </a:rPr>
              <a:t>be</a:t>
            </a:r>
            <a:r>
              <a:rPr lang="hr-HR" sz="2000" dirty="0" smtClean="0">
                <a:solidFill>
                  <a:srgbClr val="0070C0"/>
                </a:solidFill>
              </a:rPr>
              <a:t> </a:t>
            </a:r>
            <a:r>
              <a:rPr lang="hr-HR" sz="2000" dirty="0" err="1" smtClean="0">
                <a:solidFill>
                  <a:srgbClr val="0070C0"/>
                </a:solidFill>
              </a:rPr>
              <a:t>entered</a:t>
            </a:r>
            <a:r>
              <a:rPr lang="hr-HR" sz="2000" dirty="0" smtClean="0">
                <a:solidFill>
                  <a:srgbClr val="0070C0"/>
                </a:solidFill>
              </a:rPr>
              <a:t> </a:t>
            </a:r>
            <a:r>
              <a:rPr lang="hr-HR" sz="2000" dirty="0" err="1" smtClean="0">
                <a:solidFill>
                  <a:srgbClr val="0070C0"/>
                </a:solidFill>
              </a:rPr>
              <a:t>in</a:t>
            </a:r>
            <a:r>
              <a:rPr lang="hr-HR" sz="2000" dirty="0" smtClean="0">
                <a:solidFill>
                  <a:srgbClr val="0070C0"/>
                </a:solidFill>
              </a:rPr>
              <a:t> </a:t>
            </a:r>
            <a:r>
              <a:rPr lang="en-US" sz="2000" dirty="0" smtClean="0">
                <a:solidFill>
                  <a:srgbClr val="0070C0"/>
                </a:solidFill>
              </a:rPr>
              <a:t>that </a:t>
            </a:r>
            <a:r>
              <a:rPr lang="en-US" sz="2000" dirty="0">
                <a:solidFill>
                  <a:srgbClr val="0070C0"/>
                </a:solidFill>
              </a:rPr>
              <a:t>field, which is shown when the cursor is placed in that field</a:t>
            </a:r>
            <a:endParaRPr lang="pl-PL" sz="2000" dirty="0" smtClean="0">
              <a:solidFill>
                <a:srgbClr val="0070C0"/>
              </a:solidFill>
            </a:endParaRPr>
          </a:p>
          <a:p>
            <a:pPr lvl="1">
              <a:spcBef>
                <a:spcPct val="20000"/>
              </a:spcBef>
            </a:pPr>
            <a:endParaRPr lang="pl-PL" sz="2000" dirty="0" smtClean="0">
              <a:solidFill>
                <a:srgbClr val="0070C0"/>
              </a:solidFill>
            </a:endParaRPr>
          </a:p>
        </p:txBody>
      </p:sp>
      <p:pic>
        <p:nvPicPr>
          <p:cNvPr id="8" name="Picture 7"/>
          <p:cNvPicPr>
            <a:picLocks noChangeAspect="1"/>
          </p:cNvPicPr>
          <p:nvPr/>
        </p:nvPicPr>
        <p:blipFill>
          <a:blip r:embed="rId5"/>
          <a:stretch>
            <a:fillRect/>
          </a:stretch>
        </p:blipFill>
        <p:spPr>
          <a:xfrm>
            <a:off x="3124939" y="1323386"/>
            <a:ext cx="5963795" cy="4755545"/>
          </a:xfrm>
          <a:prstGeom prst="rect">
            <a:avLst/>
          </a:prstGeom>
        </p:spPr>
      </p:pic>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5"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3959734844"/>
      </p:ext>
    </p:extLst>
  </p:cSld>
  <p:clrMapOvr>
    <a:masterClrMapping/>
  </p:clrMapOvr>
  <p:transition spd="med">
    <p:fade thruBlk="1"/>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71021" y="1198485"/>
            <a:ext cx="8886549" cy="1272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spcBef>
                <a:spcPct val="20000"/>
              </a:spcBef>
            </a:pPr>
            <a:r>
              <a:rPr lang="pl-PL" sz="2400" b="1" dirty="0">
                <a:solidFill>
                  <a:srgbClr val="1F497D"/>
                </a:solidFill>
              </a:rPr>
              <a:t>CENTRAL DATA </a:t>
            </a:r>
            <a:r>
              <a:rPr lang="pl-PL" sz="2400" b="1" dirty="0" smtClean="0">
                <a:solidFill>
                  <a:srgbClr val="1F497D"/>
                </a:solidFill>
              </a:rPr>
              <a:t>REPOSITORY </a:t>
            </a:r>
            <a:r>
              <a:rPr lang="en-US" sz="2000" dirty="0" smtClean="0">
                <a:solidFill>
                  <a:srgbClr val="0070C0"/>
                </a:solidFill>
              </a:rPr>
              <a:t>is </a:t>
            </a:r>
            <a:r>
              <a:rPr lang="hr-HR" sz="2000" dirty="0" smtClean="0">
                <a:solidFill>
                  <a:srgbClr val="0070C0"/>
                </a:solidFill>
              </a:rPr>
              <a:t>a</a:t>
            </a:r>
            <a:r>
              <a:rPr lang="en-US" sz="2000" dirty="0" smtClean="0">
                <a:solidFill>
                  <a:srgbClr val="0070C0"/>
                </a:solidFill>
              </a:rPr>
              <a:t> </a:t>
            </a:r>
            <a:r>
              <a:rPr lang="en-US" sz="2000" dirty="0">
                <a:solidFill>
                  <a:srgbClr val="0070C0"/>
                </a:solidFill>
              </a:rPr>
              <a:t>central repository / storage / data space that is part of </a:t>
            </a:r>
            <a:r>
              <a:rPr lang="en-US" sz="2000" dirty="0" err="1">
                <a:solidFill>
                  <a:srgbClr val="0070C0"/>
                </a:solidFill>
              </a:rPr>
              <a:t>ReportNet</a:t>
            </a:r>
            <a:r>
              <a:rPr lang="en-US" sz="2000" dirty="0">
                <a:solidFill>
                  <a:srgbClr val="0070C0"/>
                </a:solidFill>
              </a:rPr>
              <a:t>. (</a:t>
            </a:r>
            <a:r>
              <a:rPr lang="en-US" sz="2000" dirty="0" err="1">
                <a:solidFill>
                  <a:srgbClr val="0070C0"/>
                </a:solidFill>
              </a:rPr>
              <a:t>ReportNet</a:t>
            </a:r>
            <a:r>
              <a:rPr lang="en-US" sz="2000" dirty="0">
                <a:solidFill>
                  <a:srgbClr val="0070C0"/>
                </a:solidFill>
              </a:rPr>
              <a:t> is a group of web applications and processes developed by the EEA to support international environmental reporting).</a:t>
            </a:r>
            <a:r>
              <a:rPr lang="pl-PL" sz="2000" dirty="0" smtClean="0">
                <a:solidFill>
                  <a:srgbClr val="0070C0"/>
                </a:solidFill>
              </a:rPr>
              <a:t> </a:t>
            </a:r>
          </a:p>
          <a:p>
            <a:pPr lvl="1">
              <a:spcBef>
                <a:spcPct val="20000"/>
              </a:spcBef>
            </a:pPr>
            <a:endParaRPr lang="pl-PL"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4" name="Content Placeholder 8"/>
          <p:cNvSpPr>
            <a:spLocks/>
          </p:cNvSpPr>
          <p:nvPr/>
        </p:nvSpPr>
        <p:spPr bwMode="auto">
          <a:xfrm>
            <a:off x="71021" y="2657606"/>
            <a:ext cx="3306933" cy="3389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ct val="20000"/>
              </a:spcBef>
            </a:pPr>
            <a:r>
              <a:rPr lang="en-US" sz="2000" dirty="0">
                <a:solidFill>
                  <a:srgbClr val="0070C0"/>
                </a:solidFill>
              </a:rPr>
              <a:t>CDR - The central data repository / storage / space is like a bookcase, with environmental data </a:t>
            </a:r>
            <a:r>
              <a:rPr lang="hr-HR" sz="2000" dirty="0" err="1" smtClean="0">
                <a:solidFill>
                  <a:srgbClr val="0070C0"/>
                </a:solidFill>
              </a:rPr>
              <a:t>submitted</a:t>
            </a:r>
            <a:r>
              <a:rPr lang="en-US" sz="2000" dirty="0" smtClean="0">
                <a:solidFill>
                  <a:srgbClr val="0070C0"/>
                </a:solidFill>
              </a:rPr>
              <a:t> </a:t>
            </a:r>
            <a:r>
              <a:rPr lang="en-US" sz="2000" dirty="0">
                <a:solidFill>
                  <a:srgbClr val="0070C0"/>
                </a:solidFill>
              </a:rPr>
              <a:t>to it</a:t>
            </a:r>
            <a:endParaRPr lang="pl-PL" sz="2000" dirty="0" smtClean="0">
              <a:solidFill>
                <a:srgbClr val="0070C0"/>
              </a:solidFill>
            </a:endParaRPr>
          </a:p>
          <a:p>
            <a:pPr lvl="1">
              <a:spcBef>
                <a:spcPct val="20000"/>
              </a:spcBef>
            </a:pPr>
            <a:endParaRPr lang="pl-PL" sz="2000" dirty="0">
              <a:solidFill>
                <a:srgbClr val="0070C0"/>
              </a:solidFill>
            </a:endParaRPr>
          </a:p>
          <a:p>
            <a:pPr marL="0" lvl="1">
              <a:spcBef>
                <a:spcPct val="20000"/>
              </a:spcBef>
            </a:pPr>
            <a:r>
              <a:rPr lang="pl-PL" sz="2000" dirty="0" smtClean="0">
                <a:solidFill>
                  <a:srgbClr val="0070C0"/>
                </a:solidFill>
              </a:rPr>
              <a:t>Each country has their own      </a:t>
            </a:r>
          </a:p>
          <a:p>
            <a:pPr marL="0" lvl="1">
              <a:spcBef>
                <a:spcPct val="20000"/>
              </a:spcBef>
            </a:pPr>
            <a:r>
              <a:rPr lang="pl-PL" sz="2000" dirty="0" smtClean="0">
                <a:solidFill>
                  <a:srgbClr val="0070C0"/>
                </a:solidFill>
              </a:rPr>
              <a:t> (    ) map for data submission.  </a:t>
            </a:r>
          </a:p>
          <a:p>
            <a:pPr marL="0" lvl="1">
              <a:spcBef>
                <a:spcPct val="20000"/>
              </a:spcBef>
            </a:pPr>
            <a:endParaRPr lang="pl-PL" sz="2000" dirty="0" smtClean="0">
              <a:solidFill>
                <a:srgbClr val="0070C0"/>
              </a:solidFill>
            </a:endParaRPr>
          </a:p>
          <a:p>
            <a:pPr marL="0" lvl="1">
              <a:spcBef>
                <a:spcPct val="20000"/>
              </a:spcBef>
            </a:pPr>
            <a:r>
              <a:rPr lang="pl-PL" sz="2000" dirty="0" smtClean="0">
                <a:solidFill>
                  <a:srgbClr val="0070C0"/>
                </a:solidFill>
                <a:hlinkClick r:id="rId4"/>
              </a:rPr>
              <a:t>https</a:t>
            </a:r>
            <a:r>
              <a:rPr lang="pl-PL" sz="2000" dirty="0">
                <a:solidFill>
                  <a:srgbClr val="0070C0"/>
                </a:solidFill>
                <a:hlinkClick r:id="rId4"/>
              </a:rPr>
              <a:t>://cdr.eionet.europa.eu</a:t>
            </a:r>
            <a:r>
              <a:rPr lang="pl-PL" sz="2000" dirty="0" smtClean="0">
                <a:solidFill>
                  <a:srgbClr val="0070C0"/>
                </a:solidFill>
                <a:hlinkClick r:id="rId4"/>
              </a:rPr>
              <a:t>/</a:t>
            </a:r>
            <a:endParaRPr lang="pl-PL" sz="2000" dirty="0" smtClean="0">
              <a:solidFill>
                <a:srgbClr val="0070C0"/>
              </a:solidFill>
            </a:endParaRPr>
          </a:p>
          <a:p>
            <a:pPr lvl="1">
              <a:spcBef>
                <a:spcPct val="20000"/>
              </a:spcBef>
            </a:pPr>
            <a:endParaRPr lang="pl-PL" sz="2000" dirty="0">
              <a:solidFill>
                <a:srgbClr val="0070C0"/>
              </a:solidFill>
            </a:endParaRPr>
          </a:p>
          <a:p>
            <a:pPr lvl="1">
              <a:spcBef>
                <a:spcPct val="20000"/>
              </a:spcBef>
            </a:pPr>
            <a:endParaRPr lang="pl-PL" sz="2000" dirty="0">
              <a:solidFill>
                <a:srgbClr val="0070C0"/>
              </a:solidFill>
            </a:endParaRPr>
          </a:p>
          <a:p>
            <a:pPr lvl="1">
              <a:spcBef>
                <a:spcPct val="20000"/>
              </a:spcBef>
            </a:pPr>
            <a:endParaRPr lang="pl-PL" sz="2000" dirty="0">
              <a:solidFill>
                <a:srgbClr val="0070C0"/>
              </a:solidFill>
            </a:endParaRPr>
          </a:p>
          <a:p>
            <a:pPr marL="342900" lvl="0" indent="-342900">
              <a:spcBef>
                <a:spcPct val="20000"/>
              </a:spcBef>
              <a:buFont typeface="Arial" charset="0"/>
              <a:buChar char="•"/>
            </a:pPr>
            <a:endParaRPr lang="pl-PL" sz="2400" b="1" dirty="0">
              <a:solidFill>
                <a:srgbClr val="1F497D"/>
              </a:solidFill>
              <a:hlinkClick r:id="rId5"/>
            </a:endParaRPr>
          </a:p>
          <a:p>
            <a:pPr marL="342900" lvl="0" indent="-342900">
              <a:spcBef>
                <a:spcPct val="20000"/>
              </a:spcBef>
              <a:buFont typeface="Arial" charset="0"/>
              <a:buChar char="•"/>
            </a:pPr>
            <a:endParaRPr lang="pl-PL" sz="2400" b="1" dirty="0" smtClean="0">
              <a:solidFill>
                <a:srgbClr val="1F497D"/>
              </a:solidFill>
              <a:hlinkClick r:id="rId5"/>
            </a:endParaRPr>
          </a:p>
          <a:p>
            <a:pPr marL="342900" lvl="0" indent="-342900">
              <a:spcBef>
                <a:spcPct val="20000"/>
              </a:spcBef>
              <a:buFont typeface="Arial" charset="0"/>
              <a:buChar char="•"/>
            </a:pPr>
            <a:endParaRPr lang="pl-PL" sz="2400" b="1" dirty="0">
              <a:solidFill>
                <a:srgbClr val="1F497D"/>
              </a:solidFill>
              <a:hlinkClick r:id="rId5"/>
            </a:endParaRPr>
          </a:p>
          <a:p>
            <a:pPr marL="342900" lvl="0" indent="-342900">
              <a:spcBef>
                <a:spcPct val="20000"/>
              </a:spcBef>
              <a:buFont typeface="Arial" charset="0"/>
              <a:buChar char="•"/>
            </a:pPr>
            <a:endParaRPr lang="pl-PL" sz="2400" b="1" dirty="0" smtClean="0">
              <a:solidFill>
                <a:srgbClr val="1F497D"/>
              </a:solidFill>
              <a:hlinkClick r:id="rId5"/>
            </a:endParaRPr>
          </a:p>
          <a:p>
            <a:pPr marL="342900" lvl="0" indent="-342900">
              <a:spcBef>
                <a:spcPct val="20000"/>
              </a:spcBef>
              <a:buFont typeface="Arial" charset="0"/>
              <a:buChar char="•"/>
            </a:pPr>
            <a:endParaRPr lang="pl-PL" sz="2400" b="1" dirty="0">
              <a:solidFill>
                <a:srgbClr val="1F497D"/>
              </a:solidFill>
              <a:hlinkClick r:id="rId5"/>
            </a:endParaRPr>
          </a:p>
          <a:p>
            <a:pPr marL="342900" lvl="0" indent="-342900">
              <a:spcBef>
                <a:spcPct val="20000"/>
              </a:spcBef>
              <a:buFont typeface="Arial" charset="0"/>
              <a:buChar char="•"/>
            </a:pPr>
            <a:r>
              <a:rPr lang="pl-PL" sz="2000" dirty="0" smtClean="0">
                <a:solidFill>
                  <a:srgbClr val="0070C0"/>
                </a:solidFill>
                <a:hlinkClick r:id="rId5"/>
              </a:rPr>
              <a:t>http</a:t>
            </a:r>
            <a:r>
              <a:rPr lang="pl-PL" sz="2000" dirty="0">
                <a:solidFill>
                  <a:srgbClr val="0070C0"/>
                </a:solidFill>
                <a:hlinkClick r:id="rId5"/>
              </a:rPr>
              <a:t>://eeadmz1-cws-wp-air.azurewebsites.net/toolbox-for-e-reporting/repository</a:t>
            </a:r>
            <a:r>
              <a:rPr lang="pl-PL" sz="2000" dirty="0" smtClean="0">
                <a:solidFill>
                  <a:srgbClr val="0070C0"/>
                </a:solidFill>
                <a:hlinkClick r:id="rId5"/>
              </a:rPr>
              <a:t>/</a:t>
            </a:r>
            <a:endParaRPr lang="pl-PL" sz="2000" dirty="0" smtClean="0">
              <a:solidFill>
                <a:srgbClr val="0070C0"/>
              </a:solidFill>
            </a:endParaRPr>
          </a:p>
          <a:p>
            <a:pPr marL="742950" lvl="1" indent="-285750">
              <a:spcBef>
                <a:spcPct val="20000"/>
              </a:spcBef>
              <a:buFont typeface="Arial" charset="0"/>
              <a:buChar char="–"/>
            </a:pPr>
            <a:endParaRPr lang="hr-BA" sz="2000" dirty="0" smtClean="0">
              <a:solidFill>
                <a:srgbClr val="0070C0"/>
              </a:solidFill>
            </a:endParaRPr>
          </a:p>
        </p:txBody>
      </p:sp>
      <p:pic>
        <p:nvPicPr>
          <p:cNvPr id="15" name="Picture 14"/>
          <p:cNvPicPr>
            <a:picLocks noChangeAspect="1"/>
          </p:cNvPicPr>
          <p:nvPr/>
        </p:nvPicPr>
        <p:blipFill>
          <a:blip r:embed="rId6"/>
          <a:stretch>
            <a:fillRect/>
          </a:stretch>
        </p:blipFill>
        <p:spPr>
          <a:xfrm>
            <a:off x="3806102" y="2484029"/>
            <a:ext cx="5045220" cy="3850414"/>
          </a:xfrm>
          <a:prstGeom prst="rect">
            <a:avLst/>
          </a:prstGeom>
        </p:spPr>
      </p:pic>
      <p:pic>
        <p:nvPicPr>
          <p:cNvPr id="16" name="Picture 15" descr="https://cdr.eionet.europa.eu/misc_/Reportek/collection.gif"/>
          <p:cNvPicPr/>
          <p:nvPr/>
        </p:nvPicPr>
        <p:blipFill>
          <a:blip r:embed="rId7">
            <a:extLst>
              <a:ext uri="{28A0092B-C50C-407E-A947-70E740481C1C}">
                <a14:useLocalDpi xmlns:a14="http://schemas.microsoft.com/office/drawing/2010/main" val="0"/>
              </a:ext>
            </a:extLst>
          </a:blip>
          <a:srcRect/>
          <a:stretch>
            <a:fillRect/>
          </a:stretch>
        </p:blipFill>
        <p:spPr bwMode="auto">
          <a:xfrm>
            <a:off x="271131" y="5063967"/>
            <a:ext cx="156845" cy="156845"/>
          </a:xfrm>
          <a:prstGeom prst="rect">
            <a:avLst/>
          </a:prstGeom>
          <a:noFill/>
          <a:ln>
            <a:noFill/>
          </a:ln>
        </p:spPr>
      </p:pic>
      <p:grpSp>
        <p:nvGrpSpPr>
          <p:cNvPr id="13" name="Group 3"/>
          <p:cNvGrpSpPr>
            <a:grpSpLocks noChangeAspect="1"/>
          </p:cNvGrpSpPr>
          <p:nvPr/>
        </p:nvGrpSpPr>
        <p:grpSpPr bwMode="auto">
          <a:xfrm>
            <a:off x="442354" y="6362429"/>
            <a:ext cx="4500798" cy="411137"/>
            <a:chOff x="14858" y="6031800"/>
            <a:chExt cx="7310482" cy="703818"/>
          </a:xfrm>
        </p:grpSpPr>
        <p:pic>
          <p:nvPicPr>
            <p:cNvPr id="17"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ectangle 17"/>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9"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2076552807"/>
      </p:ext>
    </p:extLst>
  </p:cSld>
  <p:clrMapOvr>
    <a:masterClrMapping/>
  </p:clrMapOvr>
  <p:transition spd="med">
    <p:fade thruBlk="1"/>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4" name="Content Placeholder 8"/>
          <p:cNvSpPr>
            <a:spLocks/>
          </p:cNvSpPr>
          <p:nvPr/>
        </p:nvSpPr>
        <p:spPr bwMode="auto">
          <a:xfrm>
            <a:off x="62144" y="1387814"/>
            <a:ext cx="3878660" cy="3627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endParaRPr lang="pl-PL" sz="2000" dirty="0">
              <a:solidFill>
                <a:srgbClr val="0070C0"/>
              </a:solidFill>
            </a:endParaRPr>
          </a:p>
          <a:p>
            <a:pPr marL="0" lvl="1">
              <a:spcBef>
                <a:spcPct val="20000"/>
              </a:spcBef>
            </a:pPr>
            <a:r>
              <a:rPr lang="pl-PL" sz="2000" dirty="0" smtClean="0">
                <a:solidFill>
                  <a:srgbClr val="0070C0"/>
                </a:solidFill>
              </a:rPr>
              <a:t>Submitted data within each country are organized according to relevant reporting obligations or agreements. </a:t>
            </a:r>
          </a:p>
          <a:p>
            <a:pPr marL="0" lvl="1">
              <a:spcBef>
                <a:spcPct val="20000"/>
              </a:spcBef>
            </a:pPr>
            <a:r>
              <a:rPr lang="pl-PL" sz="2000" dirty="0">
                <a:solidFill>
                  <a:srgbClr val="0070C0"/>
                </a:solidFill>
                <a:hlinkClick r:id="rId4"/>
              </a:rPr>
              <a:t>http://cdr.eionet.europa.eu/hr</a:t>
            </a:r>
            <a:endParaRPr lang="pl-PL" sz="2000" dirty="0">
              <a:solidFill>
                <a:srgbClr val="0070C0"/>
              </a:solidFill>
            </a:endParaRPr>
          </a:p>
          <a:p>
            <a:pPr marL="0" lvl="1">
              <a:spcBef>
                <a:spcPct val="20000"/>
              </a:spcBef>
            </a:pPr>
            <a:endParaRPr lang="pl-PL" sz="2000" dirty="0" smtClean="0">
              <a:solidFill>
                <a:srgbClr val="0070C0"/>
              </a:solidFill>
              <a:hlinkClick r:id="rId5"/>
            </a:endParaRPr>
          </a:p>
          <a:p>
            <a:pPr marL="0" lvl="1">
              <a:spcBef>
                <a:spcPct val="20000"/>
              </a:spcBef>
            </a:pPr>
            <a:r>
              <a:rPr lang="pl-PL" sz="2000" dirty="0" smtClean="0">
                <a:solidFill>
                  <a:srgbClr val="0070C0"/>
                </a:solidFill>
                <a:hlinkClick r:id="rId5"/>
              </a:rPr>
              <a:t>http</a:t>
            </a:r>
            <a:r>
              <a:rPr lang="pl-PL" sz="2000" dirty="0">
                <a:solidFill>
                  <a:srgbClr val="0070C0"/>
                </a:solidFill>
                <a:hlinkClick r:id="rId5"/>
              </a:rPr>
              <a:t>://cdr.eionet.europa.eu/hr/eu/</a:t>
            </a:r>
            <a:endParaRPr lang="pl-PL" sz="2000" dirty="0">
              <a:solidFill>
                <a:srgbClr val="0070C0"/>
              </a:solidFill>
            </a:endParaRPr>
          </a:p>
          <a:p>
            <a:pPr marL="0" lvl="1">
              <a:spcBef>
                <a:spcPct val="20000"/>
              </a:spcBef>
            </a:pPr>
            <a:endParaRPr lang="pl-PL" sz="2000" dirty="0">
              <a:solidFill>
                <a:srgbClr val="0070C0"/>
              </a:solidFill>
            </a:endParaRPr>
          </a:p>
          <a:p>
            <a:pPr lvl="1">
              <a:spcBef>
                <a:spcPct val="20000"/>
              </a:spcBef>
            </a:pPr>
            <a:endParaRPr lang="pl-PL" sz="2000" dirty="0">
              <a:solidFill>
                <a:srgbClr val="0070C0"/>
              </a:solidFill>
            </a:endParaRPr>
          </a:p>
          <a:p>
            <a:pPr lvl="1">
              <a:spcBef>
                <a:spcPct val="20000"/>
              </a:spcBef>
            </a:pPr>
            <a:endParaRPr lang="pl-PL" sz="2000" dirty="0">
              <a:solidFill>
                <a:srgbClr val="0070C0"/>
              </a:solidFill>
            </a:endParaRPr>
          </a:p>
          <a:p>
            <a:pPr marL="342900" lvl="0" indent="-342900">
              <a:spcBef>
                <a:spcPct val="20000"/>
              </a:spcBef>
              <a:buFont typeface="Arial" charset="0"/>
              <a:buChar char="•"/>
            </a:pPr>
            <a:endParaRPr lang="pl-PL" sz="2400" b="1" dirty="0">
              <a:solidFill>
                <a:srgbClr val="1F497D"/>
              </a:solidFill>
              <a:hlinkClick r:id="rId6"/>
            </a:endParaRPr>
          </a:p>
          <a:p>
            <a:pPr marL="342900" lvl="0" indent="-342900">
              <a:spcBef>
                <a:spcPct val="20000"/>
              </a:spcBef>
              <a:buFont typeface="Arial" charset="0"/>
              <a:buChar char="•"/>
            </a:pPr>
            <a:endParaRPr lang="pl-PL" sz="2400" b="1" dirty="0" smtClean="0">
              <a:solidFill>
                <a:srgbClr val="1F497D"/>
              </a:solidFill>
              <a:hlinkClick r:id="rId6"/>
            </a:endParaRPr>
          </a:p>
          <a:p>
            <a:pPr marL="342900" lvl="0" indent="-342900">
              <a:spcBef>
                <a:spcPct val="20000"/>
              </a:spcBef>
              <a:buFont typeface="Arial" charset="0"/>
              <a:buChar char="•"/>
            </a:pPr>
            <a:endParaRPr lang="pl-PL" sz="2400" b="1" dirty="0">
              <a:solidFill>
                <a:srgbClr val="1F497D"/>
              </a:solidFill>
              <a:hlinkClick r:id="rId6"/>
            </a:endParaRPr>
          </a:p>
          <a:p>
            <a:pPr marL="342900" lvl="0" indent="-342900">
              <a:spcBef>
                <a:spcPct val="20000"/>
              </a:spcBef>
              <a:buFont typeface="Arial" charset="0"/>
              <a:buChar char="•"/>
            </a:pPr>
            <a:endParaRPr lang="pl-PL" sz="2400" b="1" dirty="0" smtClean="0">
              <a:solidFill>
                <a:srgbClr val="1F497D"/>
              </a:solidFill>
              <a:hlinkClick r:id="rId6"/>
            </a:endParaRPr>
          </a:p>
          <a:p>
            <a:pPr marL="342900" lvl="0" indent="-342900">
              <a:spcBef>
                <a:spcPct val="20000"/>
              </a:spcBef>
              <a:buFont typeface="Arial" charset="0"/>
              <a:buChar char="•"/>
            </a:pPr>
            <a:endParaRPr lang="pl-PL" sz="2400" b="1" dirty="0">
              <a:solidFill>
                <a:srgbClr val="1F497D"/>
              </a:solidFill>
              <a:hlinkClick r:id="rId6"/>
            </a:endParaRPr>
          </a:p>
          <a:p>
            <a:pPr marL="342900" lvl="0" indent="-342900">
              <a:spcBef>
                <a:spcPct val="20000"/>
              </a:spcBef>
              <a:buFont typeface="Arial" charset="0"/>
              <a:buChar char="•"/>
            </a:pPr>
            <a:r>
              <a:rPr lang="pl-PL" sz="2000" dirty="0" smtClean="0">
                <a:solidFill>
                  <a:srgbClr val="0070C0"/>
                </a:solidFill>
                <a:hlinkClick r:id="rId6"/>
              </a:rPr>
              <a:t>http</a:t>
            </a:r>
            <a:r>
              <a:rPr lang="pl-PL" sz="2000" dirty="0">
                <a:solidFill>
                  <a:srgbClr val="0070C0"/>
                </a:solidFill>
                <a:hlinkClick r:id="rId6"/>
              </a:rPr>
              <a:t>://eeadmz1-cws-wp-air.azurewebsites.net/toolbox-for-e-reporting/repository</a:t>
            </a:r>
            <a:r>
              <a:rPr lang="pl-PL" sz="2000" dirty="0" smtClean="0">
                <a:solidFill>
                  <a:srgbClr val="0070C0"/>
                </a:solidFill>
                <a:hlinkClick r:id="rId6"/>
              </a:rPr>
              <a:t>/</a:t>
            </a:r>
            <a:endParaRPr lang="pl-PL" sz="2000" dirty="0" smtClean="0">
              <a:solidFill>
                <a:srgbClr val="0070C0"/>
              </a:solidFill>
            </a:endParaRPr>
          </a:p>
          <a:p>
            <a:pPr marL="742950" lvl="1" indent="-285750">
              <a:spcBef>
                <a:spcPct val="20000"/>
              </a:spcBef>
              <a:buFont typeface="Arial" charset="0"/>
              <a:buChar char="–"/>
            </a:pPr>
            <a:endParaRPr lang="hr-BA" sz="2000" dirty="0" smtClean="0">
              <a:solidFill>
                <a:srgbClr val="0070C0"/>
              </a:solidFill>
            </a:endParaRPr>
          </a:p>
        </p:txBody>
      </p:sp>
      <p:pic>
        <p:nvPicPr>
          <p:cNvPr id="2" name="Picture 1"/>
          <p:cNvPicPr>
            <a:picLocks noChangeAspect="1"/>
          </p:cNvPicPr>
          <p:nvPr/>
        </p:nvPicPr>
        <p:blipFill>
          <a:blip r:embed="rId7"/>
          <a:stretch>
            <a:fillRect/>
          </a:stretch>
        </p:blipFill>
        <p:spPr>
          <a:xfrm>
            <a:off x="3869962" y="4183868"/>
            <a:ext cx="5274038" cy="2058161"/>
          </a:xfrm>
          <a:prstGeom prst="rect">
            <a:avLst/>
          </a:prstGeom>
        </p:spPr>
      </p:pic>
      <p:pic>
        <p:nvPicPr>
          <p:cNvPr id="3" name="Picture 2"/>
          <p:cNvPicPr>
            <a:picLocks noChangeAspect="1"/>
          </p:cNvPicPr>
          <p:nvPr/>
        </p:nvPicPr>
        <p:blipFill>
          <a:blip r:embed="rId8"/>
          <a:stretch>
            <a:fillRect/>
          </a:stretch>
        </p:blipFill>
        <p:spPr>
          <a:xfrm>
            <a:off x="3940804" y="1295399"/>
            <a:ext cx="5137720" cy="2385528"/>
          </a:xfrm>
          <a:prstGeom prst="rect">
            <a:avLst/>
          </a:prstGeom>
        </p:spPr>
      </p:pic>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66517826"/>
      </p:ext>
    </p:extLst>
  </p:cSld>
  <p:clrMapOvr>
    <a:masterClrMapping/>
  </p:clrMapOvr>
  <p:transition spd="med">
    <p:fade thruBlk="1"/>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123584" y="1624614"/>
            <a:ext cx="8816229" cy="4190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000" dirty="0">
                <a:solidFill>
                  <a:srgbClr val="0070C0"/>
                </a:solidFill>
              </a:rPr>
              <a:t>By accession to the European Union, the Republic of Croatia has undertaken to submit information / data on air quality to the European Commission.</a:t>
            </a:r>
          </a:p>
          <a:p>
            <a:pPr lvl="1">
              <a:spcBef>
                <a:spcPct val="20000"/>
              </a:spcBef>
            </a:pPr>
            <a:endParaRPr lang="en-US" sz="2000" dirty="0">
              <a:solidFill>
                <a:srgbClr val="0070C0"/>
              </a:solidFill>
            </a:endParaRPr>
          </a:p>
          <a:p>
            <a:pPr lvl="1">
              <a:spcBef>
                <a:spcPct val="20000"/>
              </a:spcBef>
            </a:pPr>
            <a:r>
              <a:rPr lang="en-US" sz="2000" dirty="0">
                <a:solidFill>
                  <a:srgbClr val="0070C0"/>
                </a:solidFill>
              </a:rPr>
              <a:t>For this reason, </a:t>
            </a:r>
            <a:r>
              <a:rPr lang="hr-HR" sz="2000" dirty="0" err="1" smtClean="0">
                <a:solidFill>
                  <a:srgbClr val="0070C0"/>
                </a:solidFill>
              </a:rPr>
              <a:t>in</a:t>
            </a:r>
            <a:r>
              <a:rPr lang="hr-HR" sz="2000" dirty="0" smtClean="0">
                <a:solidFill>
                  <a:srgbClr val="0070C0"/>
                </a:solidFill>
              </a:rPr>
              <a:t> 2014 </a:t>
            </a:r>
            <a:r>
              <a:rPr lang="en-US" sz="2000" dirty="0" smtClean="0">
                <a:solidFill>
                  <a:srgbClr val="0070C0"/>
                </a:solidFill>
              </a:rPr>
              <a:t>HAOP developed </a:t>
            </a:r>
            <a:r>
              <a:rPr lang="en-US" sz="2000" dirty="0">
                <a:solidFill>
                  <a:srgbClr val="0070C0"/>
                </a:solidFill>
              </a:rPr>
              <a:t>the portal "Air Quality in the Republic of Croatia</a:t>
            </a:r>
            <a:r>
              <a:rPr lang="en-US" sz="2000" dirty="0" smtClean="0">
                <a:solidFill>
                  <a:srgbClr val="0070C0"/>
                </a:solidFill>
              </a:rPr>
              <a:t>", </a:t>
            </a:r>
            <a:r>
              <a:rPr lang="en-US" sz="2000" dirty="0">
                <a:solidFill>
                  <a:srgbClr val="0070C0"/>
                </a:solidFill>
              </a:rPr>
              <a:t>which contains all the information required for IPR reporting, </a:t>
            </a:r>
            <a:r>
              <a:rPr lang="en-US" sz="2000" dirty="0" smtClean="0">
                <a:solidFill>
                  <a:srgbClr val="0070C0"/>
                </a:solidFill>
              </a:rPr>
              <a:t>and</a:t>
            </a:r>
            <a:r>
              <a:rPr lang="hr-HR" sz="2000" dirty="0" smtClean="0">
                <a:solidFill>
                  <a:srgbClr val="0070C0"/>
                </a:solidFill>
              </a:rPr>
              <a:t> </a:t>
            </a:r>
            <a:r>
              <a:rPr lang="hr-HR" sz="2000" dirty="0" err="1" smtClean="0">
                <a:solidFill>
                  <a:srgbClr val="0070C0"/>
                </a:solidFill>
              </a:rPr>
              <a:t>allows</a:t>
            </a:r>
            <a:r>
              <a:rPr lang="hr-HR" sz="2000" dirty="0" smtClean="0">
                <a:solidFill>
                  <a:srgbClr val="0070C0"/>
                </a:solidFill>
              </a:rPr>
              <a:t> to </a:t>
            </a:r>
            <a:r>
              <a:rPr lang="hr-HR" sz="2000" dirty="0" err="1" smtClean="0">
                <a:solidFill>
                  <a:srgbClr val="0070C0"/>
                </a:solidFill>
              </a:rPr>
              <a:t>generate</a:t>
            </a:r>
            <a:r>
              <a:rPr lang="en-US" sz="2000" dirty="0" smtClean="0">
                <a:solidFill>
                  <a:srgbClr val="0070C0"/>
                </a:solidFill>
              </a:rPr>
              <a:t>.xml fil</a:t>
            </a:r>
            <a:r>
              <a:rPr lang="hr-HR" sz="2000" dirty="0" err="1" smtClean="0">
                <a:solidFill>
                  <a:srgbClr val="0070C0"/>
                </a:solidFill>
              </a:rPr>
              <a:t>es</a:t>
            </a:r>
            <a:r>
              <a:rPr lang="en-US" sz="2000" dirty="0" smtClean="0">
                <a:solidFill>
                  <a:srgbClr val="0070C0"/>
                </a:solidFill>
              </a:rPr>
              <a:t> </a:t>
            </a:r>
            <a:r>
              <a:rPr lang="en-US" sz="2000" dirty="0">
                <a:solidFill>
                  <a:srgbClr val="0070C0"/>
                </a:solidFill>
              </a:rPr>
              <a:t>that are delivered to the CDR</a:t>
            </a:r>
            <a:r>
              <a:rPr lang="en-US" sz="2000" dirty="0" smtClean="0">
                <a:solidFill>
                  <a:srgbClr val="0070C0"/>
                </a:solidFill>
              </a:rPr>
              <a:t>.</a:t>
            </a:r>
            <a:endParaRPr lang="hr-HR" sz="2000" dirty="0" smtClean="0">
              <a:solidFill>
                <a:srgbClr val="0070C0"/>
              </a:solidFill>
            </a:endParaRPr>
          </a:p>
          <a:p>
            <a:pPr lvl="1">
              <a:spcBef>
                <a:spcPct val="20000"/>
              </a:spcBef>
            </a:pPr>
            <a:r>
              <a:rPr lang="en-US" sz="2000" dirty="0">
                <a:solidFill>
                  <a:srgbClr val="0070C0"/>
                </a:solidFill>
              </a:rPr>
              <a:t>From 2014 (data for 2013, 2013 - was the first year for which official data had to be </a:t>
            </a:r>
            <a:r>
              <a:rPr lang="hr-HR" sz="2000" dirty="0" err="1" smtClean="0">
                <a:solidFill>
                  <a:srgbClr val="0070C0"/>
                </a:solidFill>
              </a:rPr>
              <a:t>submitted</a:t>
            </a:r>
            <a:r>
              <a:rPr lang="en-US" sz="2000" dirty="0" smtClean="0">
                <a:solidFill>
                  <a:srgbClr val="0070C0"/>
                </a:solidFill>
              </a:rPr>
              <a:t>) </a:t>
            </a:r>
            <a:r>
              <a:rPr lang="en-US" sz="2000" dirty="0">
                <a:solidFill>
                  <a:srgbClr val="0070C0"/>
                </a:solidFill>
              </a:rPr>
              <a:t>The Republic of Croatia submits air quality data to the European Commission and thus fulfills all </a:t>
            </a:r>
            <a:r>
              <a:rPr lang="hr-HR" sz="2000" dirty="0" err="1" smtClean="0">
                <a:solidFill>
                  <a:srgbClr val="0070C0"/>
                </a:solidFill>
              </a:rPr>
              <a:t>its</a:t>
            </a:r>
            <a:r>
              <a:rPr lang="hr-HR" sz="2000" dirty="0" smtClean="0">
                <a:solidFill>
                  <a:srgbClr val="0070C0"/>
                </a:solidFill>
              </a:rPr>
              <a:t> </a:t>
            </a:r>
            <a:r>
              <a:rPr lang="en-US" sz="2000" dirty="0" smtClean="0">
                <a:solidFill>
                  <a:srgbClr val="0070C0"/>
                </a:solidFill>
              </a:rPr>
              <a:t>air </a:t>
            </a:r>
            <a:r>
              <a:rPr lang="en-US" sz="2000" dirty="0">
                <a:solidFill>
                  <a:srgbClr val="0070C0"/>
                </a:solidFill>
              </a:rPr>
              <a:t>quality reporting requirements required by the </a:t>
            </a:r>
            <a:r>
              <a:rPr lang="hr-HR" sz="2000" dirty="0" err="1" smtClean="0">
                <a:solidFill>
                  <a:srgbClr val="0070C0"/>
                </a:solidFill>
              </a:rPr>
              <a:t>implementing</a:t>
            </a:r>
            <a:r>
              <a:rPr lang="en-US" sz="2000" dirty="0" smtClean="0">
                <a:solidFill>
                  <a:srgbClr val="0070C0"/>
                </a:solidFill>
              </a:rPr>
              <a:t> </a:t>
            </a:r>
            <a:r>
              <a:rPr lang="en-US" sz="2000" dirty="0">
                <a:solidFill>
                  <a:srgbClr val="0070C0"/>
                </a:solidFill>
              </a:rPr>
              <a:t>Decision 2011/850 / EU for Directives 2008/50 / EC and 2004/107 / EC.</a:t>
            </a:r>
            <a:endParaRPr lang="pl-PL" sz="2000" dirty="0" smtClean="0">
              <a:solidFill>
                <a:srgbClr val="0070C0"/>
              </a:solidFill>
            </a:endParaRPr>
          </a:p>
          <a:p>
            <a:pPr lvl="1">
              <a:spcBef>
                <a:spcPct val="20000"/>
              </a:spcBef>
            </a:pPr>
            <a:endParaRPr lang="pl-PL" sz="2000" dirty="0" smtClean="0">
              <a:solidFill>
                <a:srgbClr val="0070C0"/>
              </a:solidFill>
            </a:endParaRPr>
          </a:p>
          <a:p>
            <a:pPr lvl="1">
              <a:spcBef>
                <a:spcPct val="20000"/>
              </a:spcBef>
            </a:pPr>
            <a:endParaRPr lang="pl-PL" sz="2000" dirty="0">
              <a:solidFill>
                <a:srgbClr val="0070C0"/>
              </a:solidFill>
            </a:endParaRPr>
          </a:p>
          <a:p>
            <a:pPr marL="342900" lvl="0" indent="-342900">
              <a:spcBef>
                <a:spcPct val="20000"/>
              </a:spcBef>
              <a:buFont typeface="Arial" charset="0"/>
              <a:buChar char="•"/>
            </a:pPr>
            <a:endParaRPr lang="pl-PL" sz="2400" b="1" dirty="0">
              <a:solidFill>
                <a:srgbClr val="1F497D"/>
              </a:solidFill>
              <a:hlinkClick r:id="rId2"/>
            </a:endParaRPr>
          </a:p>
          <a:p>
            <a:pPr marL="342900" lvl="0" indent="-342900">
              <a:spcBef>
                <a:spcPct val="20000"/>
              </a:spcBef>
              <a:buFont typeface="Arial" charset="0"/>
              <a:buChar char="•"/>
            </a:pPr>
            <a:endParaRPr lang="pl-PL" sz="2400" b="1" dirty="0" smtClean="0">
              <a:solidFill>
                <a:srgbClr val="1F497D"/>
              </a:solidFill>
              <a:hlinkClick r:id="rId2"/>
            </a:endParaRPr>
          </a:p>
          <a:p>
            <a:pPr marL="342900" lvl="0" indent="-342900">
              <a:spcBef>
                <a:spcPct val="20000"/>
              </a:spcBef>
              <a:buFont typeface="Arial" charset="0"/>
              <a:buChar char="•"/>
            </a:pPr>
            <a:endParaRPr lang="pl-PL" sz="2400" b="1" dirty="0">
              <a:solidFill>
                <a:srgbClr val="1F497D"/>
              </a:solidFill>
              <a:hlinkClick r:id="rId2"/>
            </a:endParaRPr>
          </a:p>
          <a:p>
            <a:pPr marL="342900" lvl="0" indent="-342900">
              <a:spcBef>
                <a:spcPct val="20000"/>
              </a:spcBef>
              <a:buFont typeface="Arial" charset="0"/>
              <a:buChar char="•"/>
            </a:pPr>
            <a:endParaRPr lang="pl-PL" sz="2400" b="1" dirty="0" smtClean="0">
              <a:solidFill>
                <a:srgbClr val="1F497D"/>
              </a:solidFill>
              <a:hlinkClick r:id="rId2"/>
            </a:endParaRPr>
          </a:p>
          <a:p>
            <a:pPr marL="342900" lvl="0" indent="-342900">
              <a:spcBef>
                <a:spcPct val="20000"/>
              </a:spcBef>
              <a:buFont typeface="Arial" charset="0"/>
              <a:buChar char="•"/>
            </a:pPr>
            <a:endParaRPr lang="pl-PL" sz="2400" b="1" dirty="0">
              <a:solidFill>
                <a:srgbClr val="1F497D"/>
              </a:solidFill>
              <a:hlinkClick r:id="rId2"/>
            </a:endParaRPr>
          </a:p>
          <a:p>
            <a:pPr marL="342900" lvl="0" indent="-342900">
              <a:spcBef>
                <a:spcPct val="20000"/>
              </a:spcBef>
              <a:buFont typeface="Arial" charset="0"/>
              <a:buChar char="•"/>
            </a:pPr>
            <a:r>
              <a:rPr lang="pl-PL" sz="2000" dirty="0" smtClean="0">
                <a:solidFill>
                  <a:srgbClr val="0070C0"/>
                </a:solidFill>
                <a:hlinkClick r:id="rId2"/>
              </a:rPr>
              <a:t>http</a:t>
            </a:r>
            <a:r>
              <a:rPr lang="pl-PL" sz="2000" dirty="0">
                <a:solidFill>
                  <a:srgbClr val="0070C0"/>
                </a:solidFill>
                <a:hlinkClick r:id="rId2"/>
              </a:rPr>
              <a:t>://eeadmz1-cws-wp-air.azurewebsites.net/toolbox-for-e-reporting/repository</a:t>
            </a:r>
            <a:r>
              <a:rPr lang="pl-PL" sz="2000" dirty="0" smtClean="0">
                <a:solidFill>
                  <a:srgbClr val="0070C0"/>
                </a:solidFill>
                <a:hlinkClick r:id="rId2"/>
              </a:rPr>
              <a:t>/</a:t>
            </a:r>
            <a:endParaRPr lang="pl-PL" sz="2000" dirty="0" smtClean="0">
              <a:solidFill>
                <a:srgbClr val="0070C0"/>
              </a:solidFill>
            </a:endParaRPr>
          </a:p>
          <a:p>
            <a:pPr marL="742950" lvl="1" indent="-28575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grpSp>
        <p:nvGrpSpPr>
          <p:cNvPr id="10" name="Group 3"/>
          <p:cNvGrpSpPr>
            <a:grpSpLocks noChangeAspect="1"/>
          </p:cNvGrpSpPr>
          <p:nvPr/>
        </p:nvGrpSpPr>
        <p:grpSpPr bwMode="auto">
          <a:xfrm>
            <a:off x="442354" y="6362429"/>
            <a:ext cx="4500798" cy="411137"/>
            <a:chOff x="14858" y="6031800"/>
            <a:chExt cx="7310482" cy="703818"/>
          </a:xfrm>
        </p:grpSpPr>
        <p:pic>
          <p:nvPicPr>
            <p:cNvPr id="12"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12"/>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4"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051075239"/>
      </p:ext>
    </p:extLst>
  </p:cSld>
  <p:clrMapOvr>
    <a:masterClrMapping/>
  </p:clrMapOvr>
  <p:transition spd="med">
    <p:fade thruBlk="1"/>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205564" y="5813879"/>
            <a:ext cx="4615011" cy="438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hlinkClick r:id="rId2"/>
              </a:rPr>
              <a:t>http://</a:t>
            </a:r>
            <a:r>
              <a:rPr lang="pl-PL" sz="2000" dirty="0" smtClean="0">
                <a:solidFill>
                  <a:srgbClr val="0070C0"/>
                </a:solidFill>
                <a:hlinkClick r:id="rId2"/>
              </a:rPr>
              <a:t>cdr.eionet.europa.eu/hr/eu/aqd</a:t>
            </a:r>
            <a:endParaRPr lang="pl-PL" sz="2000" dirty="0" smtClean="0">
              <a:solidFill>
                <a:srgbClr val="0070C0"/>
              </a:solidFill>
            </a:endParaRPr>
          </a:p>
          <a:p>
            <a:pPr marL="0" lvl="1">
              <a:spcBef>
                <a:spcPts val="0"/>
              </a:spcBef>
            </a:pPr>
            <a:endParaRPr lang="pl-PL" sz="2000" dirty="0">
              <a:solidFill>
                <a:srgbClr val="0070C0"/>
              </a:solidFill>
            </a:endParaRPr>
          </a:p>
          <a:p>
            <a:pPr lvl="1">
              <a:spcBef>
                <a:spcPts val="0"/>
              </a:spcBef>
            </a:pPr>
            <a:endParaRPr lang="pl-PL" sz="2000" dirty="0">
              <a:solidFill>
                <a:srgbClr val="0070C0"/>
              </a:solidFill>
            </a:endParaRPr>
          </a:p>
          <a:p>
            <a:pPr lvl="1">
              <a:spcBef>
                <a:spcPts val="0"/>
              </a:spcBef>
            </a:pPr>
            <a:endParaRPr lang="pl-PL" sz="2000" dirty="0">
              <a:solidFill>
                <a:srgbClr val="0070C0"/>
              </a:solidFill>
            </a:endParaRPr>
          </a:p>
          <a:p>
            <a:pPr marL="342900" lvl="0" indent="-342900">
              <a:spcBef>
                <a:spcPts val="0"/>
              </a:spcBef>
              <a:buFont typeface="Arial" charset="0"/>
              <a:buChar char="•"/>
            </a:pPr>
            <a:endParaRPr lang="pl-PL" sz="2400" b="1" dirty="0">
              <a:solidFill>
                <a:srgbClr val="1F497D"/>
              </a:solidFill>
              <a:hlinkClick r:id="rId3"/>
            </a:endParaRPr>
          </a:p>
          <a:p>
            <a:pPr marL="342900" lvl="0" indent="-342900">
              <a:spcBef>
                <a:spcPts val="0"/>
              </a:spcBef>
              <a:buFont typeface="Arial" charset="0"/>
              <a:buChar char="•"/>
            </a:pPr>
            <a:endParaRPr lang="pl-PL" sz="2400" b="1" dirty="0" smtClean="0">
              <a:solidFill>
                <a:srgbClr val="1F497D"/>
              </a:solidFill>
              <a:hlinkClick r:id="rId3"/>
            </a:endParaRPr>
          </a:p>
          <a:p>
            <a:pPr marL="342900" lvl="0" indent="-342900">
              <a:spcBef>
                <a:spcPts val="0"/>
              </a:spcBef>
              <a:buFont typeface="Arial" charset="0"/>
              <a:buChar char="•"/>
            </a:pPr>
            <a:endParaRPr lang="pl-PL" sz="2400" b="1" dirty="0">
              <a:solidFill>
                <a:srgbClr val="1F497D"/>
              </a:solidFill>
              <a:hlinkClick r:id="rId3"/>
            </a:endParaRPr>
          </a:p>
          <a:p>
            <a:pPr marL="742950" lvl="1" indent="-285750">
              <a:spcBef>
                <a:spcPts val="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Content Placeholder 8"/>
          <p:cNvSpPr>
            <a:spLocks/>
          </p:cNvSpPr>
          <p:nvPr/>
        </p:nvSpPr>
        <p:spPr bwMode="auto">
          <a:xfrm>
            <a:off x="88777" y="1397196"/>
            <a:ext cx="1837056" cy="4080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a:solidFill>
                  <a:srgbClr val="0070C0"/>
                </a:solidFill>
              </a:rPr>
              <a:t>Data submitted by the Republic of Croatia on air quality on CDR in accordance with Directives 2008/50 / EC and 2004/17 / EC</a:t>
            </a:r>
            <a:endParaRPr lang="pl-PL" sz="2000" dirty="0" smtClean="0">
              <a:solidFill>
                <a:srgbClr val="0070C0"/>
              </a:solidFill>
            </a:endParaRPr>
          </a:p>
          <a:p>
            <a:pPr marL="0" lvl="1">
              <a:spcBef>
                <a:spcPts val="0"/>
              </a:spcBef>
            </a:pPr>
            <a:r>
              <a:rPr lang="pl-PL" sz="2000" dirty="0" smtClean="0">
                <a:solidFill>
                  <a:srgbClr val="0070C0"/>
                </a:solidFill>
              </a:rPr>
              <a:t>All data</a:t>
            </a:r>
            <a:endParaRPr lang="pl-PL" sz="2000" dirty="0">
              <a:solidFill>
                <a:srgbClr val="0070C0"/>
              </a:solidFill>
            </a:endParaRPr>
          </a:p>
          <a:p>
            <a:pPr marL="0" lvl="1">
              <a:spcBef>
                <a:spcPts val="0"/>
              </a:spcBef>
            </a:pPr>
            <a:r>
              <a:rPr lang="pl-PL" sz="2000" dirty="0" smtClean="0">
                <a:solidFill>
                  <a:srgbClr val="0070C0"/>
                </a:solidFill>
              </a:rPr>
              <a:t>– from B to G</a:t>
            </a:r>
          </a:p>
          <a:p>
            <a:pPr marL="0" lvl="1">
              <a:spcBef>
                <a:spcPts val="0"/>
              </a:spcBef>
            </a:pPr>
            <a:r>
              <a:rPr lang="pl-PL" sz="2000" dirty="0">
                <a:solidFill>
                  <a:srgbClr val="0070C0"/>
                </a:solidFill>
              </a:rPr>
              <a:t>a</a:t>
            </a:r>
            <a:r>
              <a:rPr lang="pl-PL" sz="2000" dirty="0" smtClean="0">
                <a:solidFill>
                  <a:srgbClr val="0070C0"/>
                </a:solidFill>
              </a:rPr>
              <a:t>nd from H </a:t>
            </a:r>
            <a:r>
              <a:rPr lang="pl-PL" sz="2000" dirty="0">
                <a:solidFill>
                  <a:srgbClr val="0070C0"/>
                </a:solidFill>
              </a:rPr>
              <a:t>t</a:t>
            </a:r>
            <a:r>
              <a:rPr lang="pl-PL" sz="2000" dirty="0" smtClean="0">
                <a:solidFill>
                  <a:srgbClr val="0070C0"/>
                </a:solidFill>
              </a:rPr>
              <a:t>o K</a:t>
            </a:r>
          </a:p>
          <a:p>
            <a:pPr marL="0" lvl="1">
              <a:spcBef>
                <a:spcPts val="0"/>
              </a:spcBef>
            </a:pPr>
            <a:endParaRPr lang="pl-PL" sz="2000" dirty="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a:solidFill>
                <a:srgbClr val="0070C0"/>
              </a:solidFill>
            </a:endParaRPr>
          </a:p>
          <a:p>
            <a:pPr marL="0" lvl="1">
              <a:spcBef>
                <a:spcPts val="0"/>
              </a:spcBef>
            </a:pPr>
            <a:endParaRPr lang="pl-PL" sz="2000" dirty="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a:solidFill>
                <a:srgbClr val="0070C0"/>
              </a:solidFill>
            </a:endParaRPr>
          </a:p>
        </p:txBody>
      </p:sp>
      <p:pic>
        <p:nvPicPr>
          <p:cNvPr id="4" name="Picture 3"/>
          <p:cNvPicPr>
            <a:picLocks noChangeAspect="1"/>
          </p:cNvPicPr>
          <p:nvPr/>
        </p:nvPicPr>
        <p:blipFill>
          <a:blip r:embed="rId6"/>
          <a:stretch>
            <a:fillRect/>
          </a:stretch>
        </p:blipFill>
        <p:spPr>
          <a:xfrm>
            <a:off x="1925833" y="1423156"/>
            <a:ext cx="7077502" cy="4364764"/>
          </a:xfrm>
          <a:prstGeom prst="rect">
            <a:avLst/>
          </a:prstGeom>
        </p:spPr>
      </p:pic>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651748277"/>
      </p:ext>
    </p:extLst>
  </p:cSld>
  <p:clrMapOvr>
    <a:masterClrMapping/>
  </p:clrMapOvr>
  <p:transition spd="med">
    <p:fade thruBlk="1"/>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0919" y="1533545"/>
            <a:ext cx="8859915"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en-US" sz="2000" b="1" dirty="0" smtClean="0">
                <a:solidFill>
                  <a:srgbClr val="0070C0"/>
                </a:solidFill>
              </a:rPr>
              <a:t>European </a:t>
            </a:r>
            <a:r>
              <a:rPr lang="en-US" sz="2000" b="1" dirty="0">
                <a:solidFill>
                  <a:srgbClr val="0070C0"/>
                </a:solidFill>
              </a:rPr>
              <a:t>Air Quality Portal </a:t>
            </a:r>
            <a:r>
              <a:rPr lang="en-US" sz="2000" dirty="0">
                <a:solidFill>
                  <a:srgbClr val="0070C0"/>
                </a:solidFill>
              </a:rPr>
              <a:t>contains technical details and services that facilitate reporting on official air quality information to EU member states and other </a:t>
            </a:r>
            <a:r>
              <a:rPr lang="en-US" sz="2000" dirty="0" smtClean="0">
                <a:solidFill>
                  <a:srgbClr val="0070C0"/>
                </a:solidFill>
              </a:rPr>
              <a:t>EEA</a:t>
            </a:r>
            <a:r>
              <a:rPr lang="hr-HR" sz="2000" dirty="0" smtClean="0">
                <a:solidFill>
                  <a:srgbClr val="0070C0"/>
                </a:solidFill>
              </a:rPr>
              <a:t> partner</a:t>
            </a:r>
            <a:r>
              <a:rPr lang="en-US" sz="2000" dirty="0" smtClean="0">
                <a:solidFill>
                  <a:srgbClr val="0070C0"/>
                </a:solidFill>
              </a:rPr>
              <a:t> </a:t>
            </a:r>
            <a:r>
              <a:rPr lang="en-US" sz="2000" dirty="0">
                <a:solidFill>
                  <a:srgbClr val="0070C0"/>
                </a:solidFill>
              </a:rPr>
              <a:t>countries.</a:t>
            </a:r>
            <a:endParaRPr lang="hr-BA" sz="2000" dirty="0" smtClean="0">
              <a:solidFill>
                <a:srgbClr val="0070C0"/>
              </a:solidFill>
            </a:endParaRPr>
          </a:p>
          <a:p>
            <a:pPr lvl="1">
              <a:spcBef>
                <a:spcPct val="20000"/>
              </a:spcBef>
            </a:pPr>
            <a:r>
              <a:rPr lang="hr-BA" sz="2000" dirty="0" smtClean="0">
                <a:solidFill>
                  <a:srgbClr val="0070C0"/>
                </a:solidFill>
                <a:hlinkClick r:id="rId2"/>
              </a:rPr>
              <a:t>http</a:t>
            </a:r>
            <a:r>
              <a:rPr lang="hr-BA" sz="2000" dirty="0">
                <a:solidFill>
                  <a:srgbClr val="0070C0"/>
                </a:solidFill>
                <a:hlinkClick r:id="rId2"/>
              </a:rPr>
              <a:t>://eeadmz1-cws-wp-air.azurewebsites.net</a:t>
            </a:r>
            <a:r>
              <a:rPr lang="hr-BA" sz="2000" dirty="0" smtClean="0">
                <a:solidFill>
                  <a:srgbClr val="0070C0"/>
                </a:solidFill>
                <a:hlinkClick r:id="rId2"/>
              </a:rPr>
              <a:t>/</a:t>
            </a:r>
            <a:endParaRPr lang="hr-BA" sz="2000" dirty="0" smtClean="0">
              <a:solidFill>
                <a:srgbClr val="0070C0"/>
              </a:solidFill>
            </a:endParaRPr>
          </a:p>
          <a:p>
            <a:pPr lvl="1">
              <a:spcBef>
                <a:spcPct val="20000"/>
              </a:spcBef>
            </a:pPr>
            <a:endParaRPr lang="hr-BA" sz="2000" dirty="0" smtClean="0">
              <a:solidFill>
                <a:srgbClr val="0070C0"/>
              </a:solidFill>
            </a:endParaRPr>
          </a:p>
          <a:p>
            <a:pPr lvl="1">
              <a:spcBef>
                <a:spcPct val="20000"/>
              </a:spcBef>
            </a:pPr>
            <a:r>
              <a:rPr lang="en-US" sz="2000" dirty="0">
                <a:solidFill>
                  <a:srgbClr val="0070C0"/>
                </a:solidFill>
              </a:rPr>
              <a:t>The data are submitted in accordance with </a:t>
            </a:r>
            <a:r>
              <a:rPr lang="en-US" sz="2000" b="1" dirty="0">
                <a:solidFill>
                  <a:srgbClr val="0070C0"/>
                </a:solidFill>
              </a:rPr>
              <a:t>Directives 2004/107 / EC and 2008/50 / EC </a:t>
            </a:r>
            <a:r>
              <a:rPr lang="en-US" sz="2000" dirty="0">
                <a:solidFill>
                  <a:srgbClr val="0070C0"/>
                </a:solidFill>
              </a:rPr>
              <a:t>of the European Parliament and of the Council, and the rules for exchange are laid down in</a:t>
            </a:r>
          </a:p>
          <a:p>
            <a:pPr lvl="1">
              <a:spcBef>
                <a:spcPct val="20000"/>
              </a:spcBef>
            </a:pPr>
            <a:r>
              <a:rPr lang="en-US" sz="2000" b="1" dirty="0" smtClean="0">
                <a:solidFill>
                  <a:srgbClr val="0070C0"/>
                </a:solidFill>
              </a:rPr>
              <a:t>Commission</a:t>
            </a:r>
            <a:r>
              <a:rPr lang="hr-HR" sz="2000" b="1" dirty="0" smtClean="0">
                <a:solidFill>
                  <a:srgbClr val="0070C0"/>
                </a:solidFill>
              </a:rPr>
              <a:t>’s</a:t>
            </a:r>
            <a:r>
              <a:rPr lang="en-US" sz="2000" b="1" dirty="0" smtClean="0">
                <a:solidFill>
                  <a:srgbClr val="0070C0"/>
                </a:solidFill>
              </a:rPr>
              <a:t> </a:t>
            </a:r>
            <a:r>
              <a:rPr lang="en-US" sz="2000" b="1" dirty="0">
                <a:solidFill>
                  <a:srgbClr val="0070C0"/>
                </a:solidFill>
              </a:rPr>
              <a:t>Implementing Decision 2011/850 / </a:t>
            </a:r>
            <a:r>
              <a:rPr lang="en-US" sz="2000" b="1" dirty="0" smtClean="0">
                <a:solidFill>
                  <a:srgbClr val="0070C0"/>
                </a:solidFill>
              </a:rPr>
              <a:t>EU</a:t>
            </a:r>
            <a:r>
              <a:rPr lang="hr-BA" sz="2000" b="1" dirty="0" smtClean="0">
                <a:solidFill>
                  <a:srgbClr val="0070C0"/>
                </a:solidFill>
              </a:rPr>
              <a:t>.</a:t>
            </a:r>
          </a:p>
          <a:p>
            <a:pPr lvl="1">
              <a:spcBef>
                <a:spcPct val="20000"/>
              </a:spcBef>
            </a:pPr>
            <a:endParaRPr lang="hr-BA" sz="2000" dirty="0" smtClean="0">
              <a:solidFill>
                <a:srgbClr val="0070C0"/>
              </a:solidFill>
            </a:endParaRPr>
          </a:p>
          <a:p>
            <a:pPr lvl="1">
              <a:spcBef>
                <a:spcPct val="20000"/>
              </a:spcBef>
            </a:pPr>
            <a:r>
              <a:rPr lang="hr-BA" sz="2000" dirty="0" smtClean="0">
                <a:solidFill>
                  <a:srgbClr val="0070C0"/>
                </a:solidFill>
              </a:rPr>
              <a:t>Portal je razvila i održava ga </a:t>
            </a:r>
            <a:r>
              <a:rPr lang="hr-BA" sz="2000" b="1" dirty="0">
                <a:solidFill>
                  <a:srgbClr val="0070C0"/>
                </a:solidFill>
              </a:rPr>
              <a:t>Europska agencija za okoliš (EEA</a:t>
            </a:r>
            <a:r>
              <a:rPr lang="hr-BA" sz="2000" b="1" dirty="0" smtClean="0">
                <a:solidFill>
                  <a:srgbClr val="0070C0"/>
                </a:solidFill>
              </a:rPr>
              <a:t>).</a:t>
            </a:r>
          </a:p>
          <a:p>
            <a:pPr lvl="1">
              <a:spcBef>
                <a:spcPct val="20000"/>
              </a:spcBef>
            </a:pPr>
            <a:r>
              <a:rPr lang="en-US" sz="2000" dirty="0">
                <a:solidFill>
                  <a:srgbClr val="0070C0"/>
                </a:solidFill>
              </a:rPr>
              <a:t>The portal has been developed and </a:t>
            </a:r>
            <a:r>
              <a:rPr lang="en-US" sz="2000" dirty="0" smtClean="0">
                <a:solidFill>
                  <a:srgbClr val="0070C0"/>
                </a:solidFill>
              </a:rPr>
              <a:t>maintained </a:t>
            </a:r>
            <a:r>
              <a:rPr lang="en-US" sz="2000" dirty="0">
                <a:solidFill>
                  <a:srgbClr val="0070C0"/>
                </a:solidFill>
              </a:rPr>
              <a:t>by the </a:t>
            </a:r>
            <a:r>
              <a:rPr lang="en-US" sz="2000" b="1" dirty="0">
                <a:solidFill>
                  <a:srgbClr val="0070C0"/>
                </a:solidFill>
              </a:rPr>
              <a:t>European Environment Agency (EEA).</a:t>
            </a:r>
            <a:endParaRPr lang="hr-BA" sz="2000" b="1"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520768229"/>
      </p:ext>
    </p:extLst>
  </p:cSld>
  <p:clrMapOvr>
    <a:masterClrMapping/>
  </p:clrMapOvr>
  <p:transition spd="med">
    <p:fade thruBlk="1"/>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376239" y="1380159"/>
            <a:ext cx="5998933" cy="839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r>
              <a:rPr lang="pl-PL" sz="2400" b="1" dirty="0">
                <a:solidFill>
                  <a:srgbClr val="1F497D"/>
                </a:solidFill>
              </a:rPr>
              <a:t>EUROPEAN AIR QUALITY PORTAL </a:t>
            </a:r>
            <a:endParaRPr lang="pl-PL" sz="2400" b="1" dirty="0" smtClean="0">
              <a:solidFill>
                <a:srgbClr val="1F497D"/>
              </a:solidFill>
            </a:endParaRPr>
          </a:p>
          <a:p>
            <a:pPr lvl="1">
              <a:spcBef>
                <a:spcPct val="20000"/>
              </a:spcBef>
            </a:pPr>
            <a:r>
              <a:rPr lang="pl-PL" sz="2000" dirty="0">
                <a:solidFill>
                  <a:srgbClr val="0070C0"/>
                </a:solidFill>
                <a:hlinkClick r:id="rId2"/>
              </a:rPr>
              <a:t>http://eeadmz1-cws-wp-air.azurewebsites.net/</a:t>
            </a:r>
            <a:endParaRPr lang="pl-PL" sz="2000" dirty="0">
              <a:solidFill>
                <a:srgbClr val="0070C0"/>
              </a:solidFill>
            </a:endParaRPr>
          </a:p>
          <a:p>
            <a:pPr lvl="1">
              <a:spcBef>
                <a:spcPct val="20000"/>
              </a:spcBef>
            </a:pPr>
            <a:endParaRPr lang="pl-PL" sz="2000" dirty="0">
              <a:solidFill>
                <a:srgbClr val="0070C0"/>
              </a:solidFill>
            </a:endParaRPr>
          </a:p>
          <a:p>
            <a:pPr lvl="1">
              <a:spcBef>
                <a:spcPct val="20000"/>
              </a:spcBef>
            </a:pPr>
            <a:endParaRPr lang="pl-PL" sz="2000" dirty="0">
              <a:solidFill>
                <a:srgbClr val="0070C0"/>
              </a:solidFill>
            </a:endParaRPr>
          </a:p>
          <a:p>
            <a:pPr marL="342900" lvl="0" indent="-342900">
              <a:spcBef>
                <a:spcPct val="20000"/>
              </a:spcBef>
              <a:buFont typeface="Arial" charset="0"/>
              <a:buChar char="•"/>
            </a:pPr>
            <a:endParaRPr lang="pl-PL" sz="2400" b="1" dirty="0">
              <a:solidFill>
                <a:srgbClr val="1F497D"/>
              </a:solidFill>
              <a:hlinkClick r:id="rId3"/>
            </a:endParaRPr>
          </a:p>
          <a:p>
            <a:pPr marL="342900" lvl="0" indent="-342900">
              <a:spcBef>
                <a:spcPct val="20000"/>
              </a:spcBef>
              <a:buFont typeface="Arial" charset="0"/>
              <a:buChar char="•"/>
            </a:pPr>
            <a:endParaRPr lang="pl-PL" sz="2400" b="1" dirty="0" smtClean="0">
              <a:solidFill>
                <a:srgbClr val="1F497D"/>
              </a:solidFill>
              <a:hlinkClick r:id="rId3"/>
            </a:endParaRPr>
          </a:p>
          <a:p>
            <a:pPr marL="342900" lvl="0" indent="-342900">
              <a:spcBef>
                <a:spcPct val="20000"/>
              </a:spcBef>
              <a:buFont typeface="Arial" charset="0"/>
              <a:buChar char="•"/>
            </a:pPr>
            <a:endParaRPr lang="pl-PL" sz="2400" b="1" dirty="0">
              <a:solidFill>
                <a:srgbClr val="1F497D"/>
              </a:solidFill>
              <a:hlinkClick r:id="rId3"/>
            </a:endParaRPr>
          </a:p>
          <a:p>
            <a:pPr marL="742950" lvl="1" indent="-28575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3" name="Picture 2"/>
          <p:cNvPicPr>
            <a:picLocks noChangeAspect="1"/>
          </p:cNvPicPr>
          <p:nvPr/>
        </p:nvPicPr>
        <p:blipFill>
          <a:blip r:embed="rId6"/>
          <a:stretch>
            <a:fillRect/>
          </a:stretch>
        </p:blipFill>
        <p:spPr>
          <a:xfrm>
            <a:off x="539540" y="2219413"/>
            <a:ext cx="5835632" cy="4030273"/>
          </a:xfrm>
          <a:prstGeom prst="rect">
            <a:avLst/>
          </a:prstGeom>
        </p:spPr>
      </p:pic>
      <p:sp>
        <p:nvSpPr>
          <p:cNvPr id="12" name="Content Placeholder 8"/>
          <p:cNvSpPr>
            <a:spLocks/>
          </p:cNvSpPr>
          <p:nvPr/>
        </p:nvSpPr>
        <p:spPr bwMode="auto">
          <a:xfrm>
            <a:off x="6538473" y="1464817"/>
            <a:ext cx="2497182" cy="3701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endParaRPr lang="pl-PL" sz="2000" dirty="0">
              <a:solidFill>
                <a:srgbClr val="0070C0"/>
              </a:solidFill>
            </a:endParaRPr>
          </a:p>
          <a:p>
            <a:pPr marL="0" lvl="1">
              <a:spcBef>
                <a:spcPts val="0"/>
              </a:spcBef>
            </a:pPr>
            <a:r>
              <a:rPr lang="pl-PL" sz="2000" b="1" dirty="0" smtClean="0">
                <a:solidFill>
                  <a:srgbClr val="0070C0"/>
                </a:solidFill>
              </a:rPr>
              <a:t>CDR </a:t>
            </a:r>
            <a:r>
              <a:rPr lang="pl-PL" sz="2000" dirty="0" smtClean="0">
                <a:solidFill>
                  <a:srgbClr val="0070C0"/>
                </a:solidFill>
              </a:rPr>
              <a:t> can be accessed via European</a:t>
            </a:r>
          </a:p>
          <a:p>
            <a:pPr marL="0" lvl="1">
              <a:spcBef>
                <a:spcPts val="0"/>
              </a:spcBef>
            </a:pPr>
            <a:r>
              <a:rPr lang="pl-PL" sz="2000" b="1" dirty="0" smtClean="0">
                <a:solidFill>
                  <a:srgbClr val="0070C0"/>
                </a:solidFill>
              </a:rPr>
              <a:t>Air </a:t>
            </a:r>
            <a:r>
              <a:rPr lang="pl-PL" sz="2000" b="1" dirty="0">
                <a:solidFill>
                  <a:srgbClr val="0070C0"/>
                </a:solidFill>
              </a:rPr>
              <a:t>Quality </a:t>
            </a:r>
            <a:r>
              <a:rPr lang="pl-PL" sz="2000" b="1" dirty="0" smtClean="0">
                <a:solidFill>
                  <a:srgbClr val="0070C0"/>
                </a:solidFill>
              </a:rPr>
              <a:t>Portal </a:t>
            </a:r>
            <a:r>
              <a:rPr lang="pl-PL" sz="2000" dirty="0" smtClean="0">
                <a:solidFill>
                  <a:srgbClr val="0070C0"/>
                </a:solidFill>
              </a:rPr>
              <a:t>developed and maintained by the European </a:t>
            </a:r>
            <a:r>
              <a:rPr lang="pl-PL" sz="2000" dirty="0">
                <a:solidFill>
                  <a:srgbClr val="0070C0"/>
                </a:solidFill>
              </a:rPr>
              <a:t>Environment Agency </a:t>
            </a:r>
            <a:r>
              <a:rPr lang="pl-PL" sz="2000" b="1" dirty="0" smtClean="0">
                <a:solidFill>
                  <a:srgbClr val="0070C0"/>
                </a:solidFill>
              </a:rPr>
              <a:t>EEA</a:t>
            </a:r>
            <a:endParaRPr lang="pl-PL" sz="2000" dirty="0">
              <a:solidFill>
                <a:srgbClr val="0070C0"/>
              </a:solidFill>
            </a:endParaRPr>
          </a:p>
          <a:p>
            <a:pPr marL="0" lvl="1">
              <a:spcBef>
                <a:spcPts val="0"/>
              </a:spcBef>
            </a:pPr>
            <a:r>
              <a:rPr lang="pl-PL" sz="2000" dirty="0" smtClean="0">
                <a:solidFill>
                  <a:srgbClr val="0070C0"/>
                </a:solidFill>
              </a:rPr>
              <a:t>  </a:t>
            </a:r>
            <a:endParaRPr lang="pl-PL" sz="2000" dirty="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a:solidFill>
                <a:srgbClr val="0070C0"/>
              </a:solidFill>
            </a:endParaRPr>
          </a:p>
          <a:p>
            <a:pPr marL="0" lvl="1">
              <a:spcBef>
                <a:spcPts val="0"/>
              </a:spcBef>
            </a:pPr>
            <a:endParaRPr lang="pl-PL" sz="2000" dirty="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a:solidFill>
                <a:srgbClr val="0070C0"/>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050042778"/>
      </p:ext>
    </p:extLst>
  </p:cSld>
  <p:clrMapOvr>
    <a:masterClrMapping/>
  </p:clrMapOvr>
  <p:transition spd="med">
    <p:fade thruBlk="1"/>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163644" y="5910207"/>
            <a:ext cx="8797771" cy="438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hlinkClick r:id="rId2"/>
              </a:rPr>
              <a:t>http://eeadmz1-cws-wp-air.azurewebsites.net/toolbox-for-e-reporting/repository</a:t>
            </a:r>
            <a:r>
              <a:rPr lang="pl-PL" sz="2000" dirty="0" smtClean="0">
                <a:solidFill>
                  <a:srgbClr val="0070C0"/>
                </a:solidFill>
                <a:hlinkClick r:id="rId2"/>
              </a:rPr>
              <a:t>/</a:t>
            </a:r>
            <a:endParaRPr lang="pl-PL" sz="2000" dirty="0" smtClean="0">
              <a:solidFill>
                <a:srgbClr val="0070C0"/>
              </a:solidFill>
            </a:endParaRPr>
          </a:p>
          <a:p>
            <a:pPr lvl="1">
              <a:spcBef>
                <a:spcPts val="0"/>
              </a:spcBef>
            </a:pPr>
            <a:endParaRPr lang="pl-PL" sz="2000" dirty="0">
              <a:solidFill>
                <a:srgbClr val="0070C0"/>
              </a:solidFill>
            </a:endParaRPr>
          </a:p>
          <a:p>
            <a:pPr lvl="1">
              <a:spcBef>
                <a:spcPts val="0"/>
              </a:spcBef>
            </a:pPr>
            <a:endParaRPr lang="pl-PL" sz="2000" dirty="0">
              <a:solidFill>
                <a:srgbClr val="0070C0"/>
              </a:solidFill>
            </a:endParaRPr>
          </a:p>
          <a:p>
            <a:pPr lvl="1">
              <a:spcBef>
                <a:spcPts val="0"/>
              </a:spcBef>
            </a:pPr>
            <a:endParaRPr lang="pl-PL" sz="2000" dirty="0">
              <a:solidFill>
                <a:srgbClr val="0070C0"/>
              </a:solidFill>
            </a:endParaRPr>
          </a:p>
          <a:p>
            <a:pPr marL="342900" lvl="0" indent="-342900">
              <a:spcBef>
                <a:spcPts val="0"/>
              </a:spcBef>
              <a:buFont typeface="Arial" charset="0"/>
              <a:buChar char="•"/>
            </a:pPr>
            <a:endParaRPr lang="pl-PL" sz="2400" b="1" dirty="0">
              <a:solidFill>
                <a:srgbClr val="1F497D"/>
              </a:solidFill>
              <a:hlinkClick r:id="rId2"/>
            </a:endParaRPr>
          </a:p>
          <a:p>
            <a:pPr marL="342900" lvl="0" indent="-342900">
              <a:spcBef>
                <a:spcPts val="0"/>
              </a:spcBef>
              <a:buFont typeface="Arial" charset="0"/>
              <a:buChar char="•"/>
            </a:pPr>
            <a:endParaRPr lang="pl-PL" sz="2400" b="1" dirty="0" smtClean="0">
              <a:solidFill>
                <a:srgbClr val="1F497D"/>
              </a:solidFill>
              <a:hlinkClick r:id="rId2"/>
            </a:endParaRPr>
          </a:p>
          <a:p>
            <a:pPr marL="342900" lvl="0" indent="-342900">
              <a:spcBef>
                <a:spcPts val="0"/>
              </a:spcBef>
              <a:buFont typeface="Arial" charset="0"/>
              <a:buChar char="•"/>
            </a:pPr>
            <a:endParaRPr lang="pl-PL" sz="2400" b="1" dirty="0">
              <a:solidFill>
                <a:srgbClr val="1F497D"/>
              </a:solidFill>
              <a:hlinkClick r:id="rId2"/>
            </a:endParaRPr>
          </a:p>
          <a:p>
            <a:pPr marL="742950" lvl="1" indent="-285750">
              <a:spcBef>
                <a:spcPts val="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Content Placeholder 8"/>
          <p:cNvSpPr>
            <a:spLocks/>
          </p:cNvSpPr>
          <p:nvPr/>
        </p:nvSpPr>
        <p:spPr bwMode="auto">
          <a:xfrm>
            <a:off x="301841" y="1481545"/>
            <a:ext cx="2722607" cy="3055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smtClean="0">
                <a:solidFill>
                  <a:srgbClr val="0070C0"/>
                </a:solidFill>
              </a:rPr>
              <a:t>From </a:t>
            </a:r>
            <a:r>
              <a:rPr lang="hr-HR" sz="2000" dirty="0" err="1" smtClean="0">
                <a:solidFill>
                  <a:srgbClr val="0070C0"/>
                </a:solidFill>
              </a:rPr>
              <a:t>here</a:t>
            </a:r>
            <a:r>
              <a:rPr lang="en-US" sz="2000" dirty="0" smtClean="0">
                <a:solidFill>
                  <a:srgbClr val="0070C0"/>
                </a:solidFill>
              </a:rPr>
              <a:t> </a:t>
            </a:r>
            <a:r>
              <a:rPr lang="en-US" sz="2000" dirty="0">
                <a:solidFill>
                  <a:srgbClr val="0070C0"/>
                </a:solidFill>
              </a:rPr>
              <a:t>all officially submitted air quality data that </a:t>
            </a:r>
            <a:r>
              <a:rPr lang="hr-HR" sz="2000" dirty="0" smtClean="0">
                <a:solidFill>
                  <a:srgbClr val="0070C0"/>
                </a:solidFill>
              </a:rPr>
              <a:t>are </a:t>
            </a:r>
            <a:r>
              <a:rPr lang="hr-HR" sz="2000" dirty="0" err="1" smtClean="0">
                <a:solidFill>
                  <a:srgbClr val="0070C0"/>
                </a:solidFill>
              </a:rPr>
              <a:t>obligatory</a:t>
            </a:r>
            <a:r>
              <a:rPr lang="hr-HR" sz="2000" dirty="0" smtClean="0">
                <a:solidFill>
                  <a:srgbClr val="0070C0"/>
                </a:solidFill>
              </a:rPr>
              <a:t> </a:t>
            </a:r>
            <a:r>
              <a:rPr lang="hr-HR" sz="2000" dirty="0" err="1" smtClean="0">
                <a:solidFill>
                  <a:srgbClr val="0070C0"/>
                </a:solidFill>
              </a:rPr>
              <a:t>delivered</a:t>
            </a:r>
            <a:r>
              <a:rPr lang="hr-HR" sz="2000" dirty="0" smtClean="0">
                <a:solidFill>
                  <a:srgbClr val="0070C0"/>
                </a:solidFill>
              </a:rPr>
              <a:t> </a:t>
            </a:r>
            <a:r>
              <a:rPr lang="en-US" sz="2000" dirty="0" smtClean="0">
                <a:solidFill>
                  <a:srgbClr val="0070C0"/>
                </a:solidFill>
              </a:rPr>
              <a:t>according </a:t>
            </a:r>
            <a:r>
              <a:rPr lang="en-US" sz="2000" dirty="0">
                <a:solidFill>
                  <a:srgbClr val="0070C0"/>
                </a:solidFill>
              </a:rPr>
              <a:t>to Decision 2011/850 / EC can be </a:t>
            </a:r>
            <a:r>
              <a:rPr lang="en-US" sz="2000" dirty="0" smtClean="0">
                <a:solidFill>
                  <a:srgbClr val="0070C0"/>
                </a:solidFill>
              </a:rPr>
              <a:t>accessed…</a:t>
            </a:r>
            <a:r>
              <a:rPr lang="hr-HR" sz="2000" dirty="0" smtClean="0">
                <a:solidFill>
                  <a:srgbClr val="0070C0"/>
                </a:solidFill>
              </a:rPr>
              <a:t>. </a:t>
            </a:r>
            <a:endParaRPr lang="pl-PL" sz="2000" dirty="0" smtClean="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a:solidFill>
                <a:srgbClr val="0070C0"/>
              </a:solidFill>
            </a:endParaRPr>
          </a:p>
        </p:txBody>
      </p:sp>
      <p:pic>
        <p:nvPicPr>
          <p:cNvPr id="2" name="Picture 1"/>
          <p:cNvPicPr>
            <a:picLocks noChangeAspect="1"/>
          </p:cNvPicPr>
          <p:nvPr/>
        </p:nvPicPr>
        <p:blipFill>
          <a:blip r:embed="rId5"/>
          <a:stretch>
            <a:fillRect/>
          </a:stretch>
        </p:blipFill>
        <p:spPr>
          <a:xfrm>
            <a:off x="3408365" y="1123249"/>
            <a:ext cx="5553050" cy="4600813"/>
          </a:xfrm>
          <a:prstGeom prst="rect">
            <a:avLst/>
          </a:prstGeom>
        </p:spPr>
      </p:pic>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365988721"/>
      </p:ext>
    </p:extLst>
  </p:cSld>
  <p:clrMapOvr>
    <a:masterClrMapping/>
  </p:clrMapOvr>
  <p:transition spd="med">
    <p:fade thruBlk="1"/>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205564" y="5768458"/>
            <a:ext cx="8797771" cy="438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hlinkClick r:id="rId2"/>
              </a:rPr>
              <a:t>http://</a:t>
            </a:r>
            <a:r>
              <a:rPr lang="pl-PL" sz="2000" dirty="0" smtClean="0">
                <a:solidFill>
                  <a:srgbClr val="0070C0"/>
                </a:solidFill>
                <a:hlinkClick r:id="rId2"/>
              </a:rPr>
              <a:t>cdr.eionet.europa.eu/hr/eu/aqd</a:t>
            </a:r>
            <a:endParaRPr lang="pl-PL" sz="2000" dirty="0" smtClean="0">
              <a:solidFill>
                <a:srgbClr val="0070C0"/>
              </a:solidFill>
            </a:endParaRPr>
          </a:p>
          <a:p>
            <a:pPr marL="0" lvl="1">
              <a:spcBef>
                <a:spcPts val="0"/>
              </a:spcBef>
            </a:pPr>
            <a:endParaRPr lang="pl-PL" sz="2000" dirty="0">
              <a:solidFill>
                <a:srgbClr val="0070C0"/>
              </a:solidFill>
            </a:endParaRPr>
          </a:p>
          <a:p>
            <a:pPr lvl="1">
              <a:spcBef>
                <a:spcPts val="0"/>
              </a:spcBef>
            </a:pPr>
            <a:endParaRPr lang="pl-PL" sz="2000" dirty="0">
              <a:solidFill>
                <a:srgbClr val="0070C0"/>
              </a:solidFill>
            </a:endParaRPr>
          </a:p>
          <a:p>
            <a:pPr lvl="1">
              <a:spcBef>
                <a:spcPts val="0"/>
              </a:spcBef>
            </a:pPr>
            <a:endParaRPr lang="pl-PL" sz="2000" dirty="0">
              <a:solidFill>
                <a:srgbClr val="0070C0"/>
              </a:solidFill>
            </a:endParaRPr>
          </a:p>
          <a:p>
            <a:pPr marL="342900" lvl="0" indent="-342900">
              <a:spcBef>
                <a:spcPts val="0"/>
              </a:spcBef>
              <a:buFont typeface="Arial" charset="0"/>
              <a:buChar char="•"/>
            </a:pPr>
            <a:endParaRPr lang="pl-PL" sz="2400" b="1" dirty="0">
              <a:solidFill>
                <a:srgbClr val="1F497D"/>
              </a:solidFill>
              <a:hlinkClick r:id="rId3"/>
            </a:endParaRPr>
          </a:p>
          <a:p>
            <a:pPr marL="342900" lvl="0" indent="-342900">
              <a:spcBef>
                <a:spcPts val="0"/>
              </a:spcBef>
              <a:buFont typeface="Arial" charset="0"/>
              <a:buChar char="•"/>
            </a:pPr>
            <a:endParaRPr lang="pl-PL" sz="2400" b="1" dirty="0" smtClean="0">
              <a:solidFill>
                <a:srgbClr val="1F497D"/>
              </a:solidFill>
              <a:hlinkClick r:id="rId3"/>
            </a:endParaRPr>
          </a:p>
          <a:p>
            <a:pPr marL="342900" lvl="0" indent="-342900">
              <a:spcBef>
                <a:spcPts val="0"/>
              </a:spcBef>
              <a:buFont typeface="Arial" charset="0"/>
              <a:buChar char="•"/>
            </a:pPr>
            <a:endParaRPr lang="pl-PL" sz="2400" b="1" dirty="0">
              <a:solidFill>
                <a:srgbClr val="1F497D"/>
              </a:solidFill>
              <a:hlinkClick r:id="rId3"/>
            </a:endParaRPr>
          </a:p>
          <a:p>
            <a:pPr marL="742950" lvl="1" indent="-285750">
              <a:spcBef>
                <a:spcPts val="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Content Placeholder 8"/>
          <p:cNvSpPr>
            <a:spLocks/>
          </p:cNvSpPr>
          <p:nvPr/>
        </p:nvSpPr>
        <p:spPr bwMode="auto">
          <a:xfrm>
            <a:off x="205564" y="1423156"/>
            <a:ext cx="1549594" cy="4036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b="1" dirty="0" smtClean="0">
                <a:solidFill>
                  <a:srgbClr val="0070C0"/>
                </a:solidFill>
              </a:rPr>
              <a:t>Data on CDR for Croatia</a:t>
            </a:r>
          </a:p>
          <a:p>
            <a:pPr marL="0" lvl="1">
              <a:spcBef>
                <a:spcPts val="0"/>
              </a:spcBef>
            </a:pPr>
            <a:endParaRPr lang="pl-PL" sz="2000" dirty="0">
              <a:solidFill>
                <a:srgbClr val="0070C0"/>
              </a:solidFill>
            </a:endParaRPr>
          </a:p>
          <a:p>
            <a:pPr marL="0" lvl="1">
              <a:spcBef>
                <a:spcPts val="0"/>
              </a:spcBef>
            </a:pPr>
            <a:r>
              <a:rPr lang="pl-PL" sz="2000" dirty="0" smtClean="0">
                <a:solidFill>
                  <a:srgbClr val="0070C0"/>
                </a:solidFill>
              </a:rPr>
              <a:t>All data</a:t>
            </a:r>
          </a:p>
          <a:p>
            <a:pPr marL="0" lvl="1">
              <a:spcBef>
                <a:spcPts val="0"/>
              </a:spcBef>
            </a:pPr>
            <a:r>
              <a:rPr lang="pl-PL" sz="2000" dirty="0" smtClean="0">
                <a:solidFill>
                  <a:srgbClr val="0070C0"/>
                </a:solidFill>
              </a:rPr>
              <a:t>– from B to G</a:t>
            </a:r>
          </a:p>
          <a:p>
            <a:pPr marL="0" lvl="1">
              <a:spcBef>
                <a:spcPts val="0"/>
              </a:spcBef>
            </a:pPr>
            <a:r>
              <a:rPr lang="pl-PL" sz="2000" dirty="0">
                <a:solidFill>
                  <a:srgbClr val="0070C0"/>
                </a:solidFill>
              </a:rPr>
              <a:t>a</a:t>
            </a:r>
            <a:r>
              <a:rPr lang="pl-PL" sz="2000" dirty="0" smtClean="0">
                <a:solidFill>
                  <a:srgbClr val="0070C0"/>
                </a:solidFill>
              </a:rPr>
              <a:t>nd from H </a:t>
            </a:r>
            <a:r>
              <a:rPr lang="pl-PL" sz="2000" dirty="0">
                <a:solidFill>
                  <a:srgbClr val="0070C0"/>
                </a:solidFill>
              </a:rPr>
              <a:t>t</a:t>
            </a:r>
            <a:r>
              <a:rPr lang="pl-PL" sz="2000" dirty="0" smtClean="0">
                <a:solidFill>
                  <a:srgbClr val="0070C0"/>
                </a:solidFill>
              </a:rPr>
              <a:t>o K</a:t>
            </a:r>
          </a:p>
          <a:p>
            <a:pPr marL="0" lvl="1">
              <a:spcBef>
                <a:spcPts val="0"/>
              </a:spcBef>
            </a:pPr>
            <a:endParaRPr lang="pl-PL" sz="2000" dirty="0">
              <a:solidFill>
                <a:srgbClr val="0070C0"/>
              </a:solidFill>
            </a:endParaRPr>
          </a:p>
          <a:p>
            <a:pPr marL="0" lvl="1">
              <a:spcBef>
                <a:spcPts val="0"/>
              </a:spcBef>
            </a:pPr>
            <a:r>
              <a:rPr lang="pl-PL" sz="2000" dirty="0" smtClean="0">
                <a:solidFill>
                  <a:srgbClr val="0070C0"/>
                </a:solidFill>
              </a:rPr>
              <a:t>Each type of data is ina separate folder</a:t>
            </a:r>
          </a:p>
          <a:p>
            <a:pPr marL="0" lvl="1">
              <a:spcBef>
                <a:spcPts val="0"/>
              </a:spcBef>
            </a:pPr>
            <a:endParaRPr lang="pl-PL" sz="2000" dirty="0">
              <a:solidFill>
                <a:srgbClr val="0070C0"/>
              </a:solidFill>
            </a:endParaRPr>
          </a:p>
          <a:p>
            <a:pPr marL="0" lvl="1">
              <a:spcBef>
                <a:spcPts val="0"/>
              </a:spcBef>
            </a:pPr>
            <a:endParaRPr lang="pl-PL" sz="2000" dirty="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smtClean="0">
              <a:solidFill>
                <a:srgbClr val="0070C0"/>
              </a:solidFill>
            </a:endParaRPr>
          </a:p>
          <a:p>
            <a:pPr marL="0" lvl="1">
              <a:spcBef>
                <a:spcPts val="0"/>
              </a:spcBef>
            </a:pPr>
            <a:endParaRPr lang="pl-PL" sz="2000" dirty="0">
              <a:solidFill>
                <a:srgbClr val="0070C0"/>
              </a:solidFill>
            </a:endParaRPr>
          </a:p>
        </p:txBody>
      </p:sp>
      <p:pic>
        <p:nvPicPr>
          <p:cNvPr id="4" name="Picture 3"/>
          <p:cNvPicPr>
            <a:picLocks noChangeAspect="1"/>
          </p:cNvPicPr>
          <p:nvPr/>
        </p:nvPicPr>
        <p:blipFill>
          <a:blip r:embed="rId6"/>
          <a:stretch>
            <a:fillRect/>
          </a:stretch>
        </p:blipFill>
        <p:spPr>
          <a:xfrm>
            <a:off x="1925833" y="1423156"/>
            <a:ext cx="7077502" cy="4364764"/>
          </a:xfrm>
          <a:prstGeom prst="rect">
            <a:avLst/>
          </a:prstGeom>
        </p:spPr>
      </p:pic>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3423138260"/>
      </p:ext>
    </p:extLst>
  </p:cSld>
  <p:clrMapOvr>
    <a:masterClrMapping/>
  </p:clrMapOvr>
  <p:transition spd="med">
    <p:fade thruBlk="1"/>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205564" y="5768458"/>
            <a:ext cx="8797771" cy="438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hlinkClick r:id="rId2"/>
              </a:rPr>
              <a:t>http://cdr.eionet.europa.eu/hr/eu/aqd/g</a:t>
            </a:r>
            <a:r>
              <a:rPr lang="pl-PL" sz="2000" dirty="0" smtClean="0">
                <a:solidFill>
                  <a:srgbClr val="0070C0"/>
                </a:solidFill>
                <a:hlinkClick r:id="rId2"/>
              </a:rPr>
              <a:t>/</a:t>
            </a:r>
            <a:endParaRPr lang="pl-PL" sz="2400" b="1" dirty="0">
              <a:solidFill>
                <a:srgbClr val="1F497D"/>
              </a:solidFill>
              <a:hlinkClick r:id="rId3"/>
            </a:endParaRPr>
          </a:p>
          <a:p>
            <a:pPr marL="342900" lvl="0" indent="-342900">
              <a:spcBef>
                <a:spcPts val="0"/>
              </a:spcBef>
              <a:buFont typeface="Arial" charset="0"/>
              <a:buChar char="•"/>
            </a:pPr>
            <a:endParaRPr lang="pl-PL" sz="2400" b="1" dirty="0" smtClean="0">
              <a:solidFill>
                <a:srgbClr val="1F497D"/>
              </a:solidFill>
              <a:hlinkClick r:id="rId3"/>
            </a:endParaRPr>
          </a:p>
          <a:p>
            <a:pPr marL="342900" lvl="0" indent="-342900">
              <a:spcBef>
                <a:spcPts val="0"/>
              </a:spcBef>
              <a:buFont typeface="Arial" charset="0"/>
              <a:buChar char="•"/>
            </a:pPr>
            <a:endParaRPr lang="pl-PL" sz="2400" b="1" dirty="0">
              <a:solidFill>
                <a:srgbClr val="1F497D"/>
              </a:solidFill>
              <a:hlinkClick r:id="rId3"/>
            </a:endParaRPr>
          </a:p>
          <a:p>
            <a:pPr marL="742950" lvl="1" indent="-285750">
              <a:spcBef>
                <a:spcPts val="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Content Placeholder 8"/>
          <p:cNvSpPr>
            <a:spLocks/>
          </p:cNvSpPr>
          <p:nvPr/>
        </p:nvSpPr>
        <p:spPr bwMode="auto">
          <a:xfrm>
            <a:off x="142043" y="1347677"/>
            <a:ext cx="1837677" cy="4427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b="1" dirty="0" smtClean="0">
                <a:solidFill>
                  <a:srgbClr val="0070C0"/>
                </a:solidFill>
              </a:rPr>
              <a:t>Data on CDR for Croatia</a:t>
            </a:r>
          </a:p>
          <a:p>
            <a:pPr marL="0" lvl="1">
              <a:spcBef>
                <a:spcPts val="0"/>
              </a:spcBef>
            </a:pPr>
            <a:r>
              <a:rPr lang="en-US" sz="2000" dirty="0">
                <a:solidFill>
                  <a:srgbClr val="0070C0"/>
                </a:solidFill>
              </a:rPr>
              <a:t>In each type of data, there are folders </a:t>
            </a:r>
            <a:r>
              <a:rPr lang="hr-HR" sz="2000" dirty="0" err="1" smtClean="0">
                <a:solidFill>
                  <a:srgbClr val="0070C0"/>
                </a:solidFill>
              </a:rPr>
              <a:t>by</a:t>
            </a:r>
            <a:r>
              <a:rPr lang="en-US" sz="2000" dirty="0" smtClean="0">
                <a:solidFill>
                  <a:srgbClr val="0070C0"/>
                </a:solidFill>
              </a:rPr>
              <a:t> </a:t>
            </a:r>
            <a:r>
              <a:rPr lang="en-US" sz="2000" dirty="0">
                <a:solidFill>
                  <a:srgbClr val="0070C0"/>
                </a:solidFill>
              </a:rPr>
              <a:t>years of delivery - </a:t>
            </a:r>
            <a:r>
              <a:rPr lang="en-US" sz="2000" dirty="0" smtClean="0">
                <a:solidFill>
                  <a:srgbClr val="0070C0"/>
                </a:solidFill>
              </a:rPr>
              <a:t>the </a:t>
            </a:r>
            <a:r>
              <a:rPr lang="en-US" sz="2000" dirty="0">
                <a:solidFill>
                  <a:srgbClr val="0070C0"/>
                </a:solidFill>
              </a:rPr>
              <a:t>latest maps for each year </a:t>
            </a:r>
            <a:r>
              <a:rPr lang="hr-HR" sz="2000" dirty="0" err="1" smtClean="0">
                <a:solidFill>
                  <a:srgbClr val="0070C0"/>
                </a:solidFill>
              </a:rPr>
              <a:t>contain</a:t>
            </a:r>
            <a:r>
              <a:rPr lang="en-US" sz="2000" dirty="0" smtClean="0">
                <a:solidFill>
                  <a:srgbClr val="0070C0"/>
                </a:solidFill>
              </a:rPr>
              <a:t> </a:t>
            </a:r>
            <a:r>
              <a:rPr lang="en-US" sz="2000" dirty="0">
                <a:solidFill>
                  <a:srgbClr val="0070C0"/>
                </a:solidFill>
              </a:rPr>
              <a:t>the </a:t>
            </a:r>
            <a:r>
              <a:rPr lang="hr-HR" sz="2000" dirty="0" smtClean="0">
                <a:solidFill>
                  <a:srgbClr val="0070C0"/>
                </a:solidFill>
              </a:rPr>
              <a:t>most </a:t>
            </a:r>
            <a:r>
              <a:rPr lang="hr-HR" sz="2000" dirty="0" err="1" smtClean="0">
                <a:solidFill>
                  <a:srgbClr val="0070C0"/>
                </a:solidFill>
              </a:rPr>
              <a:t>recent</a:t>
            </a:r>
            <a:r>
              <a:rPr lang="en-US" sz="2000" dirty="0" smtClean="0">
                <a:solidFill>
                  <a:srgbClr val="0070C0"/>
                </a:solidFill>
              </a:rPr>
              <a:t> </a:t>
            </a:r>
            <a:r>
              <a:rPr lang="en-US" sz="2000" dirty="0">
                <a:solidFill>
                  <a:srgbClr val="0070C0"/>
                </a:solidFill>
              </a:rPr>
              <a:t>sent data </a:t>
            </a:r>
            <a:r>
              <a:rPr lang="en-US" sz="2000" dirty="0" smtClean="0">
                <a:solidFill>
                  <a:srgbClr val="0070C0"/>
                </a:solidFill>
              </a:rPr>
              <a:t>– </a:t>
            </a:r>
            <a:r>
              <a:rPr lang="hr-HR" sz="2000" dirty="0" err="1" smtClean="0">
                <a:solidFill>
                  <a:srgbClr val="0070C0"/>
                </a:solidFill>
              </a:rPr>
              <a:t>those</a:t>
            </a:r>
            <a:r>
              <a:rPr lang="en-US" sz="2000" dirty="0" smtClean="0">
                <a:solidFill>
                  <a:srgbClr val="0070C0"/>
                </a:solidFill>
              </a:rPr>
              <a:t> are</a:t>
            </a:r>
            <a:r>
              <a:rPr lang="hr-HR" sz="2000" dirty="0" smtClean="0">
                <a:solidFill>
                  <a:srgbClr val="0070C0"/>
                </a:solidFill>
              </a:rPr>
              <a:t> </a:t>
            </a:r>
            <a:r>
              <a:rPr lang="hr-HR" sz="2000" dirty="0" err="1" smtClean="0">
                <a:solidFill>
                  <a:srgbClr val="0070C0"/>
                </a:solidFill>
              </a:rPr>
              <a:t>the</a:t>
            </a:r>
            <a:r>
              <a:rPr lang="en-US" sz="2000" dirty="0" smtClean="0">
                <a:solidFill>
                  <a:srgbClr val="0070C0"/>
                </a:solidFill>
              </a:rPr>
              <a:t> valid</a:t>
            </a:r>
            <a:r>
              <a:rPr lang="hr-HR" sz="2000" dirty="0" smtClean="0">
                <a:solidFill>
                  <a:srgbClr val="0070C0"/>
                </a:solidFill>
              </a:rPr>
              <a:t> </a:t>
            </a:r>
            <a:r>
              <a:rPr lang="hr-HR" sz="2000" dirty="0" err="1" smtClean="0">
                <a:solidFill>
                  <a:srgbClr val="0070C0"/>
                </a:solidFill>
              </a:rPr>
              <a:t>ones</a:t>
            </a:r>
            <a:endParaRPr lang="pl-PL" sz="2000" dirty="0" smtClean="0">
              <a:solidFill>
                <a:srgbClr val="0070C0"/>
              </a:solidFill>
            </a:endParaRPr>
          </a:p>
          <a:p>
            <a:pPr marL="0" lvl="1">
              <a:spcBef>
                <a:spcPts val="0"/>
              </a:spcBef>
            </a:pPr>
            <a:endParaRPr lang="pl-PL" sz="2000" dirty="0">
              <a:solidFill>
                <a:srgbClr val="0070C0"/>
              </a:solidFill>
            </a:endParaRPr>
          </a:p>
        </p:txBody>
      </p:sp>
      <p:pic>
        <p:nvPicPr>
          <p:cNvPr id="2" name="Picture 1"/>
          <p:cNvPicPr>
            <a:picLocks noChangeAspect="1"/>
          </p:cNvPicPr>
          <p:nvPr/>
        </p:nvPicPr>
        <p:blipFill>
          <a:blip r:embed="rId6"/>
          <a:stretch>
            <a:fillRect/>
          </a:stretch>
        </p:blipFill>
        <p:spPr>
          <a:xfrm>
            <a:off x="2123100" y="1423156"/>
            <a:ext cx="6913912" cy="4217546"/>
          </a:xfrm>
          <a:prstGeom prst="rect">
            <a:avLst/>
          </a:prstGeom>
        </p:spPr>
      </p:pic>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3862040229"/>
      </p:ext>
    </p:extLst>
  </p:cSld>
  <p:clrMapOvr>
    <a:masterClrMapping/>
  </p:clrMapOvr>
  <p:transition spd="med">
    <p:fade thruBlk="1"/>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205564" y="5768458"/>
            <a:ext cx="8797771" cy="438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hlinkClick r:id="rId2"/>
              </a:rPr>
              <a:t>http://cdr.eionet.europa.eu/hr/eu/aqd/g/envwcubcw</a:t>
            </a:r>
            <a:r>
              <a:rPr lang="pl-PL" sz="2000" dirty="0" smtClean="0">
                <a:solidFill>
                  <a:srgbClr val="0070C0"/>
                </a:solidFill>
                <a:hlinkClick r:id="rId2"/>
              </a:rPr>
              <a:t>/</a:t>
            </a:r>
            <a:endParaRPr lang="pl-PL" sz="2400" b="1" dirty="0" smtClean="0">
              <a:solidFill>
                <a:srgbClr val="1F497D"/>
              </a:solidFill>
              <a:hlinkClick r:id="rId3"/>
            </a:endParaRPr>
          </a:p>
          <a:p>
            <a:pPr marL="742950" lvl="1" indent="-285750">
              <a:spcBef>
                <a:spcPts val="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Content Placeholder 8"/>
          <p:cNvSpPr>
            <a:spLocks/>
          </p:cNvSpPr>
          <p:nvPr/>
        </p:nvSpPr>
        <p:spPr bwMode="auto">
          <a:xfrm>
            <a:off x="71021" y="1047565"/>
            <a:ext cx="2192377" cy="4719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en-US" sz="2000" dirty="0">
                <a:solidFill>
                  <a:srgbClr val="0070C0"/>
                </a:solidFill>
              </a:rPr>
              <a:t>Each folder contains:</a:t>
            </a:r>
          </a:p>
          <a:p>
            <a:pPr marL="0" lvl="1">
              <a:spcBef>
                <a:spcPts val="0"/>
              </a:spcBef>
            </a:pPr>
            <a:r>
              <a:rPr lang="en-US" sz="2000" dirty="0">
                <a:solidFill>
                  <a:srgbClr val="0070C0"/>
                </a:solidFill>
              </a:rPr>
              <a:t>- the obligation to report,</a:t>
            </a:r>
          </a:p>
          <a:p>
            <a:pPr marL="0" lvl="1">
              <a:spcBef>
                <a:spcPts val="0"/>
              </a:spcBef>
            </a:pPr>
            <a:r>
              <a:rPr lang="en-US" sz="2000" dirty="0">
                <a:solidFill>
                  <a:srgbClr val="0070C0"/>
                </a:solidFill>
              </a:rPr>
              <a:t>- the period </a:t>
            </a:r>
            <a:r>
              <a:rPr lang="hr-HR" sz="2000" dirty="0" smtClean="0">
                <a:solidFill>
                  <a:srgbClr val="0070C0"/>
                </a:solidFill>
              </a:rPr>
              <a:t>for </a:t>
            </a:r>
            <a:r>
              <a:rPr lang="hr-HR" sz="2000" dirty="0" err="1" smtClean="0">
                <a:solidFill>
                  <a:srgbClr val="0070C0"/>
                </a:solidFill>
              </a:rPr>
              <a:t>which</a:t>
            </a:r>
            <a:r>
              <a:rPr lang="hr-HR" sz="2000" dirty="0" smtClean="0">
                <a:solidFill>
                  <a:srgbClr val="0070C0"/>
                </a:solidFill>
              </a:rPr>
              <a:t> </a:t>
            </a:r>
            <a:r>
              <a:rPr lang="hr-HR" sz="2000" dirty="0" err="1" smtClean="0">
                <a:solidFill>
                  <a:srgbClr val="0070C0"/>
                </a:solidFill>
              </a:rPr>
              <a:t>is</a:t>
            </a:r>
            <a:r>
              <a:rPr lang="hr-HR" sz="2000" dirty="0" smtClean="0">
                <a:solidFill>
                  <a:srgbClr val="0070C0"/>
                </a:solidFill>
              </a:rPr>
              <a:t> </a:t>
            </a:r>
            <a:r>
              <a:rPr lang="en-US" sz="2000" dirty="0" smtClean="0">
                <a:solidFill>
                  <a:srgbClr val="0070C0"/>
                </a:solidFill>
              </a:rPr>
              <a:t>to </a:t>
            </a:r>
            <a:r>
              <a:rPr lang="en-US" sz="2000" dirty="0">
                <a:solidFill>
                  <a:srgbClr val="0070C0"/>
                </a:solidFill>
              </a:rPr>
              <a:t>be reported,</a:t>
            </a:r>
          </a:p>
          <a:p>
            <a:pPr marL="0" lvl="1">
              <a:spcBef>
                <a:spcPts val="0"/>
              </a:spcBef>
            </a:pPr>
            <a:r>
              <a:rPr lang="en-US" sz="2000" dirty="0">
                <a:solidFill>
                  <a:srgbClr val="0070C0"/>
                </a:solidFill>
              </a:rPr>
              <a:t>- the date when </a:t>
            </a:r>
            <a:r>
              <a:rPr lang="hr-HR" sz="2000" dirty="0" smtClean="0">
                <a:solidFill>
                  <a:srgbClr val="0070C0"/>
                </a:solidFill>
              </a:rPr>
              <a:t>data</a:t>
            </a:r>
            <a:r>
              <a:rPr lang="en-US" sz="2000" dirty="0" smtClean="0">
                <a:solidFill>
                  <a:srgbClr val="0070C0"/>
                </a:solidFill>
              </a:rPr>
              <a:t> was </a:t>
            </a:r>
            <a:r>
              <a:rPr lang="hr-HR" sz="2000" dirty="0" err="1" smtClean="0">
                <a:solidFill>
                  <a:srgbClr val="0070C0"/>
                </a:solidFill>
              </a:rPr>
              <a:t>published</a:t>
            </a:r>
            <a:r>
              <a:rPr lang="en-US" sz="2000" dirty="0" smtClean="0">
                <a:solidFill>
                  <a:srgbClr val="0070C0"/>
                </a:solidFill>
              </a:rPr>
              <a:t>,</a:t>
            </a:r>
            <a:endParaRPr lang="en-US" sz="2000" dirty="0">
              <a:solidFill>
                <a:srgbClr val="0070C0"/>
              </a:solidFill>
            </a:endParaRPr>
          </a:p>
          <a:p>
            <a:pPr marL="0" lvl="1">
              <a:spcBef>
                <a:spcPts val="0"/>
              </a:spcBef>
            </a:pPr>
            <a:r>
              <a:rPr lang="en-US" sz="2000" dirty="0">
                <a:solidFill>
                  <a:srgbClr val="0070C0"/>
                </a:solidFill>
              </a:rPr>
              <a:t>- status (whether it's done and whether the data is available to the public or delivery is still in progress ....)</a:t>
            </a:r>
          </a:p>
          <a:p>
            <a:pPr marL="0" lvl="1">
              <a:spcBef>
                <a:spcPts val="0"/>
              </a:spcBef>
            </a:pPr>
            <a:endParaRPr lang="pl-PL" sz="2000" dirty="0">
              <a:solidFill>
                <a:srgbClr val="0070C0"/>
              </a:solidFill>
            </a:endParaRPr>
          </a:p>
          <a:p>
            <a:pPr marL="0" lvl="1">
              <a:spcBef>
                <a:spcPts val="0"/>
              </a:spcBef>
            </a:pPr>
            <a:endParaRPr lang="pl-PL" sz="2000" dirty="0">
              <a:solidFill>
                <a:srgbClr val="0070C0"/>
              </a:solidFill>
            </a:endParaRPr>
          </a:p>
          <a:p>
            <a:pPr marL="0" lvl="1">
              <a:spcBef>
                <a:spcPts val="0"/>
              </a:spcBef>
            </a:pPr>
            <a:endParaRPr lang="pl-PL" sz="2000" b="1" dirty="0" smtClean="0">
              <a:solidFill>
                <a:srgbClr val="0070C0"/>
              </a:solidFill>
            </a:endParaRPr>
          </a:p>
          <a:p>
            <a:pPr marL="0" lvl="1">
              <a:spcBef>
                <a:spcPts val="0"/>
              </a:spcBef>
            </a:pPr>
            <a:endParaRPr lang="pl-PL" sz="2000" dirty="0" smtClean="0">
              <a:solidFill>
                <a:srgbClr val="0070C0"/>
              </a:solidFill>
            </a:endParaRPr>
          </a:p>
        </p:txBody>
      </p:sp>
      <p:pic>
        <p:nvPicPr>
          <p:cNvPr id="3" name="Picture 2"/>
          <p:cNvPicPr>
            <a:picLocks noChangeAspect="1"/>
          </p:cNvPicPr>
          <p:nvPr/>
        </p:nvPicPr>
        <p:blipFill>
          <a:blip r:embed="rId6"/>
          <a:stretch>
            <a:fillRect/>
          </a:stretch>
        </p:blipFill>
        <p:spPr>
          <a:xfrm>
            <a:off x="2263398" y="1423156"/>
            <a:ext cx="6774475" cy="4293025"/>
          </a:xfrm>
          <a:prstGeom prst="rect">
            <a:avLst/>
          </a:prstGeom>
        </p:spPr>
      </p:pic>
      <p:sp>
        <p:nvSpPr>
          <p:cNvPr id="4" name="Oval 3"/>
          <p:cNvSpPr/>
          <p:nvPr/>
        </p:nvSpPr>
        <p:spPr>
          <a:xfrm>
            <a:off x="3125627" y="2760955"/>
            <a:ext cx="4162940" cy="1065322"/>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BA"/>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765517850"/>
      </p:ext>
    </p:extLst>
  </p:cSld>
  <p:clrMapOvr>
    <a:masterClrMapping/>
  </p:clrMapOvr>
  <p:transition spd="med">
    <p:fade thruBlk="1"/>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205564" y="5768458"/>
            <a:ext cx="8797771" cy="438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hlinkClick r:id="rId2"/>
              </a:rPr>
              <a:t>http://cdr.eionet.europa.eu/hr/eu/aqd/g/envwcubcw</a:t>
            </a:r>
            <a:r>
              <a:rPr lang="pl-PL" sz="2000" dirty="0" smtClean="0">
                <a:solidFill>
                  <a:srgbClr val="0070C0"/>
                </a:solidFill>
                <a:hlinkClick r:id="rId2"/>
              </a:rPr>
              <a:t>/</a:t>
            </a:r>
            <a:endParaRPr lang="pl-PL" sz="2400" b="1" dirty="0" smtClean="0">
              <a:solidFill>
                <a:srgbClr val="1F497D"/>
              </a:solidFill>
              <a:hlinkClick r:id="rId3"/>
            </a:endParaRPr>
          </a:p>
          <a:p>
            <a:pPr marL="742950" lvl="1" indent="-285750">
              <a:spcBef>
                <a:spcPts val="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Content Placeholder 8"/>
          <p:cNvSpPr>
            <a:spLocks/>
          </p:cNvSpPr>
          <p:nvPr/>
        </p:nvSpPr>
        <p:spPr bwMode="auto">
          <a:xfrm>
            <a:off x="143380" y="1789352"/>
            <a:ext cx="1979720" cy="3251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smtClean="0">
                <a:solidFill>
                  <a:srgbClr val="0070C0"/>
                </a:solidFill>
              </a:rPr>
              <a:t>Each folder contains</a:t>
            </a:r>
            <a:endParaRPr lang="pl-PL" sz="2000" dirty="0">
              <a:solidFill>
                <a:srgbClr val="0070C0"/>
              </a:solidFill>
            </a:endParaRPr>
          </a:p>
          <a:p>
            <a:pPr marL="0" lvl="1">
              <a:spcBef>
                <a:spcPts val="0"/>
              </a:spcBef>
            </a:pPr>
            <a:endParaRPr lang="pl-PL" sz="2000" b="1" dirty="0">
              <a:solidFill>
                <a:srgbClr val="0070C0"/>
              </a:solidFill>
            </a:endParaRPr>
          </a:p>
          <a:p>
            <a:pPr marL="0" lvl="1">
              <a:spcBef>
                <a:spcPts val="0"/>
              </a:spcBef>
            </a:pPr>
            <a:r>
              <a:rPr lang="pl-PL" sz="2000" b="1" dirty="0" smtClean="0">
                <a:solidFill>
                  <a:srgbClr val="0070C0"/>
                </a:solidFill>
              </a:rPr>
              <a:t>- </a:t>
            </a:r>
            <a:r>
              <a:rPr lang="pl-PL" sz="2000" dirty="0" smtClean="0">
                <a:solidFill>
                  <a:srgbClr val="0070C0"/>
                </a:solidFill>
              </a:rPr>
              <a:t>.xml file with submitted data and date of delivery</a:t>
            </a:r>
            <a:endParaRPr lang="pl-PL" sz="2000" dirty="0">
              <a:solidFill>
                <a:srgbClr val="0070C0"/>
              </a:solidFill>
            </a:endParaRPr>
          </a:p>
        </p:txBody>
      </p:sp>
      <p:pic>
        <p:nvPicPr>
          <p:cNvPr id="3" name="Picture 2"/>
          <p:cNvPicPr>
            <a:picLocks noChangeAspect="1"/>
          </p:cNvPicPr>
          <p:nvPr/>
        </p:nvPicPr>
        <p:blipFill>
          <a:blip r:embed="rId6"/>
          <a:stretch>
            <a:fillRect/>
          </a:stretch>
        </p:blipFill>
        <p:spPr>
          <a:xfrm>
            <a:off x="2167264" y="1362234"/>
            <a:ext cx="6870610" cy="4353946"/>
          </a:xfrm>
          <a:prstGeom prst="rect">
            <a:avLst/>
          </a:prstGeom>
        </p:spPr>
      </p:pic>
      <p:sp>
        <p:nvSpPr>
          <p:cNvPr id="4" name="Oval 3"/>
          <p:cNvSpPr/>
          <p:nvPr/>
        </p:nvSpPr>
        <p:spPr>
          <a:xfrm>
            <a:off x="3210655" y="4163627"/>
            <a:ext cx="3048102" cy="488272"/>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BA"/>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396014361"/>
      </p:ext>
    </p:extLst>
  </p:cSld>
  <p:clrMapOvr>
    <a:masterClrMapping/>
  </p:clrMapOvr>
  <p:transition spd="med">
    <p:fade thruBlk="1"/>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205564" y="5768458"/>
            <a:ext cx="8797771" cy="438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hlinkClick r:id="rId2"/>
              </a:rPr>
              <a:t>http://cdr.eionet.europa.eu/hr/eu/aqd/g/envwcubcw</a:t>
            </a:r>
            <a:r>
              <a:rPr lang="pl-PL" sz="2000" dirty="0" smtClean="0">
                <a:solidFill>
                  <a:srgbClr val="0070C0"/>
                </a:solidFill>
                <a:hlinkClick r:id="rId2"/>
              </a:rPr>
              <a:t>/</a:t>
            </a:r>
            <a:endParaRPr lang="pl-PL" sz="2400" b="1" dirty="0" smtClean="0">
              <a:solidFill>
                <a:srgbClr val="1F497D"/>
              </a:solidFill>
              <a:hlinkClick r:id="rId3"/>
            </a:endParaRPr>
          </a:p>
          <a:p>
            <a:pPr marL="742950" lvl="1" indent="-285750">
              <a:spcBef>
                <a:spcPts val="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Content Placeholder 8"/>
          <p:cNvSpPr>
            <a:spLocks/>
          </p:cNvSpPr>
          <p:nvPr/>
        </p:nvSpPr>
        <p:spPr bwMode="auto">
          <a:xfrm>
            <a:off x="106532" y="1334247"/>
            <a:ext cx="2016568" cy="4306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smtClean="0">
                <a:solidFill>
                  <a:srgbClr val="0070C0"/>
                </a:solidFill>
              </a:rPr>
              <a:t>Each folder contains links to: </a:t>
            </a:r>
          </a:p>
          <a:p>
            <a:pPr marL="0" lvl="1">
              <a:spcBef>
                <a:spcPts val="0"/>
              </a:spcBef>
            </a:pPr>
            <a:r>
              <a:rPr lang="pl-PL" sz="2000" dirty="0" smtClean="0">
                <a:solidFill>
                  <a:srgbClr val="0070C0"/>
                </a:solidFill>
              </a:rPr>
              <a:t>- Automatic QA checks that every.xml file has to pass </a:t>
            </a:r>
          </a:p>
          <a:p>
            <a:pPr marL="0" lvl="1">
              <a:spcBef>
                <a:spcPts val="0"/>
              </a:spcBef>
            </a:pPr>
            <a:r>
              <a:rPr lang="pl-PL" sz="2000" dirty="0" smtClean="0">
                <a:solidFill>
                  <a:srgbClr val="0070C0"/>
                </a:solidFill>
              </a:rPr>
              <a:t>- </a:t>
            </a:r>
            <a:r>
              <a:rPr lang="hr-HR" sz="2000" dirty="0" smtClean="0">
                <a:solidFill>
                  <a:srgbClr val="0070C0"/>
                </a:solidFill>
              </a:rPr>
              <a:t>C</a:t>
            </a:r>
            <a:r>
              <a:rPr lang="en-US" sz="2000" dirty="0" err="1" smtClean="0">
                <a:solidFill>
                  <a:srgbClr val="0070C0"/>
                </a:solidFill>
              </a:rPr>
              <a:t>onfirm</a:t>
            </a:r>
            <a:r>
              <a:rPr lang="hr-HR" sz="2000" dirty="0" err="1" smtClean="0">
                <a:solidFill>
                  <a:srgbClr val="0070C0"/>
                </a:solidFill>
              </a:rPr>
              <a:t>ation</a:t>
            </a:r>
            <a:r>
              <a:rPr lang="en-US" sz="2000" dirty="0" smtClean="0">
                <a:solidFill>
                  <a:srgbClr val="0070C0"/>
                </a:solidFill>
              </a:rPr>
              <a:t> </a:t>
            </a:r>
            <a:r>
              <a:rPr lang="en-US" sz="2000" dirty="0">
                <a:solidFill>
                  <a:srgbClr val="0070C0"/>
                </a:solidFill>
              </a:rPr>
              <a:t>receipt of file from EEA</a:t>
            </a:r>
          </a:p>
          <a:p>
            <a:pPr marL="0" lvl="1">
              <a:spcBef>
                <a:spcPts val="0"/>
              </a:spcBef>
            </a:pPr>
            <a:r>
              <a:rPr lang="en-US" sz="2000" dirty="0">
                <a:solidFill>
                  <a:srgbClr val="0070C0"/>
                </a:solidFill>
              </a:rPr>
              <a:t>- </a:t>
            </a:r>
            <a:r>
              <a:rPr lang="en-US" sz="2000" dirty="0" smtClean="0">
                <a:solidFill>
                  <a:srgbClr val="0070C0"/>
                </a:solidFill>
              </a:rPr>
              <a:t>Confirm</a:t>
            </a:r>
            <a:r>
              <a:rPr lang="hr-HR" sz="2000" dirty="0" err="1" smtClean="0">
                <a:solidFill>
                  <a:srgbClr val="0070C0"/>
                </a:solidFill>
              </a:rPr>
              <a:t>ation</a:t>
            </a:r>
            <a:r>
              <a:rPr lang="en-US" sz="2000" dirty="0" smtClean="0">
                <a:solidFill>
                  <a:srgbClr val="0070C0"/>
                </a:solidFill>
              </a:rPr>
              <a:t> </a:t>
            </a:r>
            <a:r>
              <a:rPr lang="en-US" sz="2000" dirty="0">
                <a:solidFill>
                  <a:srgbClr val="0070C0"/>
                </a:solidFill>
              </a:rPr>
              <a:t>that the file is technically </a:t>
            </a:r>
            <a:r>
              <a:rPr lang="en-US" sz="2000" dirty="0" smtClean="0">
                <a:solidFill>
                  <a:srgbClr val="0070C0"/>
                </a:solidFill>
              </a:rPr>
              <a:t>accepted</a:t>
            </a:r>
            <a:endParaRPr lang="pl-PL" sz="2000" dirty="0">
              <a:solidFill>
                <a:srgbClr val="0070C0"/>
              </a:solidFill>
            </a:endParaRPr>
          </a:p>
          <a:p>
            <a:pPr marL="0" lvl="1">
              <a:spcBef>
                <a:spcPts val="0"/>
              </a:spcBef>
            </a:pPr>
            <a:endParaRPr lang="pl-PL" sz="2000" dirty="0" smtClean="0">
              <a:solidFill>
                <a:srgbClr val="0070C0"/>
              </a:solidFill>
            </a:endParaRPr>
          </a:p>
        </p:txBody>
      </p:sp>
      <p:pic>
        <p:nvPicPr>
          <p:cNvPr id="3" name="Picture 2"/>
          <p:cNvPicPr>
            <a:picLocks noChangeAspect="1"/>
          </p:cNvPicPr>
          <p:nvPr/>
        </p:nvPicPr>
        <p:blipFill>
          <a:blip r:embed="rId6"/>
          <a:stretch>
            <a:fillRect/>
          </a:stretch>
        </p:blipFill>
        <p:spPr>
          <a:xfrm>
            <a:off x="2123100" y="1334247"/>
            <a:ext cx="6914774" cy="4381933"/>
          </a:xfrm>
          <a:prstGeom prst="rect">
            <a:avLst/>
          </a:prstGeom>
        </p:spPr>
      </p:pic>
      <p:sp>
        <p:nvSpPr>
          <p:cNvPr id="4" name="Oval 3"/>
          <p:cNvSpPr/>
          <p:nvPr/>
        </p:nvSpPr>
        <p:spPr>
          <a:xfrm>
            <a:off x="3098994" y="4367812"/>
            <a:ext cx="4162940" cy="1214501"/>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BA"/>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6"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209941083"/>
      </p:ext>
    </p:extLst>
  </p:cSld>
  <p:clrMapOvr>
    <a:masterClrMapping/>
  </p:clrMapOvr>
  <p:transition spd="med">
    <p:fade thruBlk="1"/>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189145" y="5710069"/>
            <a:ext cx="8797771" cy="624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hlinkClick r:id="rId2"/>
              </a:rPr>
              <a:t>http://</a:t>
            </a:r>
            <a:r>
              <a:rPr lang="pl-PL" sz="2000" dirty="0" smtClean="0">
                <a:solidFill>
                  <a:srgbClr val="0070C0"/>
                </a:solidFill>
                <a:hlinkClick r:id="rId2"/>
              </a:rPr>
              <a:t>cdr.eionet.europa.eu/hr/eu/aqd/g/envwcubcw/AutomaticQA_418322/qa-output/view</a:t>
            </a:r>
            <a:endParaRPr lang="pl-PL" sz="2000" dirty="0" smtClean="0">
              <a:solidFill>
                <a:srgbClr val="0070C0"/>
              </a:solidFill>
            </a:endParaRPr>
          </a:p>
          <a:p>
            <a:pPr marL="0" lvl="1">
              <a:spcBef>
                <a:spcPts val="0"/>
              </a:spcBef>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Content Placeholder 8"/>
          <p:cNvSpPr>
            <a:spLocks/>
          </p:cNvSpPr>
          <p:nvPr/>
        </p:nvSpPr>
        <p:spPr bwMode="auto">
          <a:xfrm>
            <a:off x="143379" y="1482571"/>
            <a:ext cx="3052581" cy="3558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smtClean="0">
                <a:solidFill>
                  <a:srgbClr val="0070C0"/>
                </a:solidFill>
              </a:rPr>
              <a:t>QA checks - every.xml files has to pass QA checks:</a:t>
            </a:r>
          </a:p>
          <a:p>
            <a:pPr marL="0" lvl="1">
              <a:spcBef>
                <a:spcPts val="0"/>
              </a:spcBef>
            </a:pPr>
            <a:r>
              <a:rPr lang="pl-PL" sz="2000" dirty="0" smtClean="0">
                <a:solidFill>
                  <a:srgbClr val="0070C0"/>
                </a:solidFill>
              </a:rPr>
              <a:t>If there are BLOCKERs – file shall not be accepted...</a:t>
            </a:r>
          </a:p>
          <a:p>
            <a:pPr marL="0" lvl="1">
              <a:spcBef>
                <a:spcPts val="0"/>
              </a:spcBef>
            </a:pPr>
            <a:r>
              <a:rPr lang="pl-PL" sz="2000" dirty="0" smtClean="0">
                <a:solidFill>
                  <a:srgbClr val="0070C0"/>
                </a:solidFill>
              </a:rPr>
              <a:t>If there are ERRORs– file shall be accepted but the reason for ERROR has to be explained...</a:t>
            </a:r>
          </a:p>
          <a:p>
            <a:pPr marL="0" lvl="1">
              <a:spcBef>
                <a:spcPts val="0"/>
              </a:spcBef>
            </a:pPr>
            <a:endParaRPr lang="pl-PL" sz="2000" dirty="0">
              <a:solidFill>
                <a:srgbClr val="0070C0"/>
              </a:solidFill>
            </a:endParaRPr>
          </a:p>
          <a:p>
            <a:pPr marL="0" lvl="1">
              <a:spcBef>
                <a:spcPts val="0"/>
              </a:spcBef>
            </a:pPr>
            <a:endParaRPr lang="pl-PL" sz="2000" dirty="0" smtClean="0">
              <a:solidFill>
                <a:srgbClr val="0070C0"/>
              </a:solidFill>
            </a:endParaRPr>
          </a:p>
        </p:txBody>
      </p:sp>
      <p:pic>
        <p:nvPicPr>
          <p:cNvPr id="2" name="Picture 1"/>
          <p:cNvPicPr>
            <a:picLocks noChangeAspect="1"/>
          </p:cNvPicPr>
          <p:nvPr/>
        </p:nvPicPr>
        <p:blipFill>
          <a:blip r:embed="rId5"/>
          <a:stretch>
            <a:fillRect/>
          </a:stretch>
        </p:blipFill>
        <p:spPr>
          <a:xfrm>
            <a:off x="3274515" y="1040329"/>
            <a:ext cx="5712401" cy="4669740"/>
          </a:xfrm>
          <a:prstGeom prst="rect">
            <a:avLst/>
          </a:prstGeom>
        </p:spPr>
      </p:pic>
      <p:sp>
        <p:nvSpPr>
          <p:cNvPr id="14" name="Oval 13"/>
          <p:cNvSpPr/>
          <p:nvPr/>
        </p:nvSpPr>
        <p:spPr>
          <a:xfrm>
            <a:off x="3959441" y="2682741"/>
            <a:ext cx="2388093" cy="685265"/>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BA"/>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7"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1225172937"/>
      </p:ext>
    </p:extLst>
  </p:cSld>
  <p:clrMapOvr>
    <a:masterClrMapping/>
  </p:clrMapOvr>
  <p:transition spd="med">
    <p:fade thruBlk="1"/>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189145" y="5710069"/>
            <a:ext cx="8797771" cy="624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a:solidFill>
                  <a:srgbClr val="0070C0"/>
                </a:solidFill>
                <a:hlinkClick r:id="rId2"/>
              </a:rPr>
              <a:t>http://</a:t>
            </a:r>
            <a:r>
              <a:rPr lang="pl-PL" sz="2000" dirty="0" smtClean="0">
                <a:solidFill>
                  <a:srgbClr val="0070C0"/>
                </a:solidFill>
                <a:hlinkClick r:id="rId2"/>
              </a:rPr>
              <a:t>cdr.eionet.europa.eu/hr/eu/aqd/g/envwcubcw/AutomaticQA_418322/qa-output/view</a:t>
            </a:r>
            <a:endParaRPr lang="pl-PL" sz="2000" dirty="0" smtClean="0">
              <a:solidFill>
                <a:srgbClr val="0070C0"/>
              </a:solidFill>
            </a:endParaRPr>
          </a:p>
          <a:p>
            <a:pPr marL="0" lvl="1">
              <a:spcBef>
                <a:spcPts val="0"/>
              </a:spcBef>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Content Placeholder 8"/>
          <p:cNvSpPr>
            <a:spLocks/>
          </p:cNvSpPr>
          <p:nvPr/>
        </p:nvSpPr>
        <p:spPr bwMode="auto">
          <a:xfrm>
            <a:off x="143378" y="1323386"/>
            <a:ext cx="3789430" cy="4322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b="1" u="sng" dirty="0" smtClean="0">
                <a:solidFill>
                  <a:srgbClr val="0070C0"/>
                </a:solidFill>
              </a:rPr>
              <a:t>Result interpretation of QA check:</a:t>
            </a:r>
          </a:p>
          <a:p>
            <a:pPr marL="0" lvl="1">
              <a:spcBef>
                <a:spcPts val="0"/>
              </a:spcBef>
            </a:pPr>
            <a:r>
              <a:rPr lang="hr-BA" sz="2000" dirty="0" smtClean="0">
                <a:solidFill>
                  <a:srgbClr val="00B0F0"/>
                </a:solidFill>
              </a:rPr>
              <a:t>Blue </a:t>
            </a:r>
            <a:r>
              <a:rPr lang="hr-BA" sz="2000" dirty="0" smtClean="0">
                <a:solidFill>
                  <a:srgbClr val="0070C0"/>
                </a:solidFill>
              </a:rPr>
              <a:t>– dana </a:t>
            </a:r>
            <a:r>
              <a:rPr lang="hr-BA" sz="2000" dirty="0" err="1" smtClean="0">
                <a:solidFill>
                  <a:srgbClr val="0070C0"/>
                </a:solidFill>
              </a:rPr>
              <a:t>go</a:t>
            </a:r>
            <a:r>
              <a:rPr lang="hr-BA" sz="2000" dirty="0" smtClean="0">
                <a:solidFill>
                  <a:srgbClr val="0070C0"/>
                </a:solidFill>
              </a:rPr>
              <a:t> </a:t>
            </a:r>
            <a:r>
              <a:rPr lang="hr-BA" sz="2000" dirty="0" err="1" smtClean="0">
                <a:solidFill>
                  <a:srgbClr val="0070C0"/>
                </a:solidFill>
              </a:rPr>
              <a:t>through</a:t>
            </a:r>
            <a:r>
              <a:rPr lang="hr-BA" sz="2000" dirty="0" smtClean="0">
                <a:solidFill>
                  <a:srgbClr val="0070C0"/>
                </a:solidFill>
              </a:rPr>
              <a:t> QA </a:t>
            </a:r>
            <a:r>
              <a:rPr lang="hr-BA" sz="2000" dirty="0" err="1" smtClean="0">
                <a:solidFill>
                  <a:srgbClr val="0070C0"/>
                </a:solidFill>
              </a:rPr>
              <a:t>checks</a:t>
            </a:r>
            <a:endParaRPr lang="hr-BA" sz="2000" dirty="0" smtClean="0">
              <a:solidFill>
                <a:srgbClr val="0070C0"/>
              </a:solidFill>
            </a:endParaRPr>
          </a:p>
          <a:p>
            <a:pPr marL="0" lvl="1">
              <a:spcBef>
                <a:spcPts val="0"/>
              </a:spcBef>
            </a:pPr>
            <a:r>
              <a:rPr lang="hr-BA" sz="2000" dirty="0" err="1" smtClean="0">
                <a:solidFill>
                  <a:srgbClr val="C00000"/>
                </a:solidFill>
              </a:rPr>
              <a:t>Dark</a:t>
            </a:r>
            <a:r>
              <a:rPr lang="hr-BA" sz="2000" dirty="0" smtClean="0">
                <a:solidFill>
                  <a:srgbClr val="C00000"/>
                </a:solidFill>
              </a:rPr>
              <a:t> red</a:t>
            </a:r>
            <a:r>
              <a:rPr lang="hr-BA" sz="2000" dirty="0" smtClean="0">
                <a:solidFill>
                  <a:srgbClr val="0070C0"/>
                </a:solidFill>
              </a:rPr>
              <a:t>- </a:t>
            </a:r>
            <a:r>
              <a:rPr lang="hr-BA" sz="2000" dirty="0" err="1" smtClean="0">
                <a:solidFill>
                  <a:srgbClr val="0070C0"/>
                </a:solidFill>
              </a:rPr>
              <a:t>key</a:t>
            </a:r>
            <a:r>
              <a:rPr lang="hr-BA" sz="2000" dirty="0" smtClean="0">
                <a:solidFill>
                  <a:srgbClr val="0070C0"/>
                </a:solidFill>
              </a:rPr>
              <a:t> test </a:t>
            </a:r>
            <a:r>
              <a:rPr lang="hr-BA" sz="2000" dirty="0" err="1" smtClean="0">
                <a:solidFill>
                  <a:srgbClr val="0070C0"/>
                </a:solidFill>
              </a:rPr>
              <a:t>not</a:t>
            </a:r>
            <a:r>
              <a:rPr lang="hr-BA" sz="2000" dirty="0" smtClean="0">
                <a:solidFill>
                  <a:srgbClr val="0070C0"/>
                </a:solidFill>
              </a:rPr>
              <a:t> </a:t>
            </a:r>
            <a:r>
              <a:rPr lang="hr-BA" sz="2000" dirty="0" err="1" smtClean="0">
                <a:solidFill>
                  <a:srgbClr val="0070C0"/>
                </a:solidFill>
              </a:rPr>
              <a:t>passed</a:t>
            </a:r>
            <a:r>
              <a:rPr lang="hr-BA" sz="2000" dirty="0" smtClean="0">
                <a:solidFill>
                  <a:srgbClr val="0070C0"/>
                </a:solidFill>
              </a:rPr>
              <a:t>= BLOCKER – file </a:t>
            </a:r>
            <a:r>
              <a:rPr lang="hr-BA" sz="2000" dirty="0" err="1" smtClean="0">
                <a:solidFill>
                  <a:srgbClr val="0070C0"/>
                </a:solidFill>
              </a:rPr>
              <a:t>not</a:t>
            </a:r>
            <a:r>
              <a:rPr lang="hr-BA" sz="2000" dirty="0" smtClean="0">
                <a:solidFill>
                  <a:srgbClr val="0070C0"/>
                </a:solidFill>
              </a:rPr>
              <a:t> </a:t>
            </a:r>
            <a:r>
              <a:rPr lang="hr-BA" sz="2000" dirty="0" err="1" smtClean="0">
                <a:solidFill>
                  <a:srgbClr val="0070C0"/>
                </a:solidFill>
              </a:rPr>
              <a:t>accepted</a:t>
            </a:r>
            <a:r>
              <a:rPr lang="hr-BA" sz="2000" dirty="0" smtClean="0">
                <a:solidFill>
                  <a:srgbClr val="0070C0"/>
                </a:solidFill>
              </a:rPr>
              <a:t>.</a:t>
            </a:r>
          </a:p>
          <a:p>
            <a:pPr marL="0" lvl="1">
              <a:spcBef>
                <a:spcPts val="0"/>
              </a:spcBef>
            </a:pPr>
            <a:r>
              <a:rPr lang="hr-BA" sz="2000" dirty="0" smtClean="0">
                <a:solidFill>
                  <a:srgbClr val="FF0000"/>
                </a:solidFill>
              </a:rPr>
              <a:t>Red </a:t>
            </a:r>
            <a:r>
              <a:rPr lang="hr-BA" sz="2000" dirty="0" smtClean="0">
                <a:solidFill>
                  <a:srgbClr val="0070C0"/>
                </a:solidFill>
              </a:rPr>
              <a:t>– </a:t>
            </a:r>
            <a:r>
              <a:rPr lang="hr-BA" sz="2000" dirty="0" err="1" smtClean="0">
                <a:solidFill>
                  <a:srgbClr val="0070C0"/>
                </a:solidFill>
              </a:rPr>
              <a:t>serius</a:t>
            </a:r>
            <a:r>
              <a:rPr lang="hr-BA" sz="2000" dirty="0" smtClean="0">
                <a:solidFill>
                  <a:srgbClr val="0070C0"/>
                </a:solidFill>
              </a:rPr>
              <a:t> </a:t>
            </a:r>
            <a:r>
              <a:rPr lang="hr-BA" sz="2000" dirty="0" err="1" smtClean="0">
                <a:solidFill>
                  <a:srgbClr val="0070C0"/>
                </a:solidFill>
              </a:rPr>
              <a:t>check</a:t>
            </a:r>
            <a:r>
              <a:rPr lang="hr-BA" sz="2000" dirty="0" smtClean="0">
                <a:solidFill>
                  <a:srgbClr val="0070C0"/>
                </a:solidFill>
              </a:rPr>
              <a:t> </a:t>
            </a:r>
            <a:r>
              <a:rPr lang="hr-BA" sz="2000" dirty="0" err="1" smtClean="0">
                <a:solidFill>
                  <a:srgbClr val="0070C0"/>
                </a:solidFill>
              </a:rPr>
              <a:t>would</a:t>
            </a:r>
            <a:r>
              <a:rPr lang="hr-BA" sz="2000" dirty="0" smtClean="0">
                <a:solidFill>
                  <a:srgbClr val="0070C0"/>
                </a:solidFill>
              </a:rPr>
              <a:t> </a:t>
            </a:r>
            <a:r>
              <a:rPr lang="hr-BA" sz="2000" dirty="0" err="1" smtClean="0">
                <a:solidFill>
                  <a:srgbClr val="0070C0"/>
                </a:solidFill>
              </a:rPr>
              <a:t>not</a:t>
            </a:r>
            <a:r>
              <a:rPr lang="hr-BA" sz="2000" dirty="0" smtClean="0">
                <a:solidFill>
                  <a:srgbClr val="0070C0"/>
                </a:solidFill>
              </a:rPr>
              <a:t> </a:t>
            </a:r>
            <a:r>
              <a:rPr lang="hr-BA" sz="2000" dirty="0" err="1" smtClean="0">
                <a:solidFill>
                  <a:srgbClr val="0070C0"/>
                </a:solidFill>
              </a:rPr>
              <a:t>pass</a:t>
            </a:r>
            <a:r>
              <a:rPr lang="hr-BA" sz="2000" dirty="0" smtClean="0">
                <a:solidFill>
                  <a:srgbClr val="0070C0"/>
                </a:solidFill>
              </a:rPr>
              <a:t> </a:t>
            </a:r>
          </a:p>
          <a:p>
            <a:pPr marL="0" lvl="1">
              <a:spcBef>
                <a:spcPts val="0"/>
              </a:spcBef>
            </a:pPr>
            <a:r>
              <a:rPr lang="hr-BA" sz="2000" dirty="0" smtClean="0">
                <a:solidFill>
                  <a:srgbClr val="0070C0"/>
                </a:solidFill>
              </a:rPr>
              <a:t>= ERROR – file </a:t>
            </a:r>
            <a:r>
              <a:rPr lang="hr-BA" sz="2000" dirty="0" err="1" smtClean="0">
                <a:solidFill>
                  <a:srgbClr val="0070C0"/>
                </a:solidFill>
              </a:rPr>
              <a:t>shall</a:t>
            </a:r>
            <a:r>
              <a:rPr lang="hr-BA" sz="2000" dirty="0" smtClean="0">
                <a:solidFill>
                  <a:srgbClr val="0070C0"/>
                </a:solidFill>
              </a:rPr>
              <a:t> </a:t>
            </a:r>
            <a:r>
              <a:rPr lang="hr-BA" sz="2000" dirty="0" err="1" smtClean="0">
                <a:solidFill>
                  <a:srgbClr val="0070C0"/>
                </a:solidFill>
              </a:rPr>
              <a:t>be</a:t>
            </a:r>
            <a:r>
              <a:rPr lang="hr-BA" sz="2000" dirty="0" smtClean="0">
                <a:solidFill>
                  <a:srgbClr val="0070C0"/>
                </a:solidFill>
              </a:rPr>
              <a:t> </a:t>
            </a:r>
            <a:r>
              <a:rPr lang="hr-BA" sz="2000" dirty="0" err="1" smtClean="0">
                <a:solidFill>
                  <a:srgbClr val="0070C0"/>
                </a:solidFill>
              </a:rPr>
              <a:t>accepted</a:t>
            </a:r>
            <a:r>
              <a:rPr lang="hr-BA" sz="2000" dirty="0" smtClean="0">
                <a:solidFill>
                  <a:srgbClr val="0070C0"/>
                </a:solidFill>
              </a:rPr>
              <a:t> but </a:t>
            </a:r>
            <a:r>
              <a:rPr lang="hr-BA" sz="2000" dirty="0" err="1" smtClean="0">
                <a:solidFill>
                  <a:srgbClr val="0070C0"/>
                </a:solidFill>
              </a:rPr>
              <a:t>the</a:t>
            </a:r>
            <a:r>
              <a:rPr lang="hr-BA" sz="2000" dirty="0" smtClean="0">
                <a:solidFill>
                  <a:srgbClr val="0070C0"/>
                </a:solidFill>
              </a:rPr>
              <a:t> </a:t>
            </a:r>
            <a:r>
              <a:rPr lang="hr-BA" sz="2000" dirty="0" err="1" smtClean="0">
                <a:solidFill>
                  <a:srgbClr val="0070C0"/>
                </a:solidFill>
              </a:rPr>
              <a:t>reason</a:t>
            </a:r>
            <a:r>
              <a:rPr lang="hr-BA" sz="2000" dirty="0" smtClean="0">
                <a:solidFill>
                  <a:srgbClr val="0070C0"/>
                </a:solidFill>
              </a:rPr>
              <a:t> for ERROR </a:t>
            </a:r>
            <a:r>
              <a:rPr lang="hr-BA" sz="2000" dirty="0" err="1" smtClean="0">
                <a:solidFill>
                  <a:srgbClr val="0070C0"/>
                </a:solidFill>
              </a:rPr>
              <a:t>has</a:t>
            </a:r>
            <a:r>
              <a:rPr lang="hr-BA" sz="2000" dirty="0" smtClean="0">
                <a:solidFill>
                  <a:srgbClr val="0070C0"/>
                </a:solidFill>
              </a:rPr>
              <a:t> to </a:t>
            </a:r>
            <a:r>
              <a:rPr lang="hr-BA" sz="2000" dirty="0" err="1" smtClean="0">
                <a:solidFill>
                  <a:srgbClr val="0070C0"/>
                </a:solidFill>
              </a:rPr>
              <a:t>be</a:t>
            </a:r>
            <a:r>
              <a:rPr lang="hr-BA" sz="2000" dirty="0" smtClean="0">
                <a:solidFill>
                  <a:srgbClr val="0070C0"/>
                </a:solidFill>
              </a:rPr>
              <a:t> </a:t>
            </a:r>
            <a:r>
              <a:rPr lang="hr-BA" sz="2000" dirty="0" err="1" smtClean="0">
                <a:solidFill>
                  <a:srgbClr val="0070C0"/>
                </a:solidFill>
              </a:rPr>
              <a:t>explained</a:t>
            </a:r>
            <a:r>
              <a:rPr lang="hr-BA" sz="2000" dirty="0" smtClean="0">
                <a:solidFill>
                  <a:srgbClr val="0070C0"/>
                </a:solidFill>
              </a:rPr>
              <a:t>.</a:t>
            </a:r>
          </a:p>
          <a:p>
            <a:pPr marL="0" lvl="1">
              <a:spcBef>
                <a:spcPts val="0"/>
              </a:spcBef>
            </a:pPr>
            <a:r>
              <a:rPr lang="hr-BA" sz="2000" dirty="0" smtClean="0">
                <a:solidFill>
                  <a:schemeClr val="accent6">
                    <a:lumMod val="75000"/>
                  </a:schemeClr>
                </a:solidFill>
              </a:rPr>
              <a:t>Orange</a:t>
            </a:r>
            <a:r>
              <a:rPr lang="hr-BA" sz="2000" dirty="0" smtClean="0">
                <a:solidFill>
                  <a:srgbClr val="0070C0"/>
                </a:solidFill>
              </a:rPr>
              <a:t> – </a:t>
            </a:r>
            <a:r>
              <a:rPr lang="hr-BA" sz="2000" dirty="0" err="1" smtClean="0">
                <a:solidFill>
                  <a:srgbClr val="0070C0"/>
                </a:solidFill>
              </a:rPr>
              <a:t>non-key</a:t>
            </a:r>
            <a:r>
              <a:rPr lang="hr-BA" sz="2000" dirty="0" smtClean="0">
                <a:solidFill>
                  <a:srgbClr val="0070C0"/>
                </a:solidFill>
              </a:rPr>
              <a:t> test </a:t>
            </a:r>
            <a:r>
              <a:rPr lang="hr-BA" sz="2000" dirty="0" err="1" smtClean="0">
                <a:solidFill>
                  <a:srgbClr val="0070C0"/>
                </a:solidFill>
              </a:rPr>
              <a:t>not</a:t>
            </a:r>
            <a:r>
              <a:rPr lang="hr-BA" sz="2000" dirty="0" smtClean="0">
                <a:solidFill>
                  <a:srgbClr val="0070C0"/>
                </a:solidFill>
              </a:rPr>
              <a:t> </a:t>
            </a:r>
            <a:r>
              <a:rPr lang="hr-BA" sz="2000" dirty="0" err="1" smtClean="0">
                <a:solidFill>
                  <a:srgbClr val="0070C0"/>
                </a:solidFill>
              </a:rPr>
              <a:t>passed</a:t>
            </a:r>
            <a:r>
              <a:rPr lang="hr-BA" sz="2000" dirty="0" smtClean="0">
                <a:solidFill>
                  <a:srgbClr val="0070C0"/>
                </a:solidFill>
              </a:rPr>
              <a:t> – </a:t>
            </a:r>
            <a:r>
              <a:rPr lang="hr-BA" sz="2000" dirty="0" err="1" smtClean="0">
                <a:solidFill>
                  <a:srgbClr val="0070C0"/>
                </a:solidFill>
              </a:rPr>
              <a:t>clarification</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a:t>
            </a:r>
            <a:r>
              <a:rPr lang="hr-BA" sz="2000" dirty="0" err="1" smtClean="0">
                <a:solidFill>
                  <a:srgbClr val="0070C0"/>
                </a:solidFill>
              </a:rPr>
              <a:t>check</a:t>
            </a:r>
            <a:r>
              <a:rPr lang="hr-BA" sz="2000" dirty="0" smtClean="0">
                <a:solidFill>
                  <a:srgbClr val="0070C0"/>
                </a:solidFill>
              </a:rPr>
              <a:t> are </a:t>
            </a:r>
            <a:r>
              <a:rPr lang="hr-BA" sz="2000" dirty="0" err="1" smtClean="0">
                <a:solidFill>
                  <a:srgbClr val="0070C0"/>
                </a:solidFill>
              </a:rPr>
              <a:t>required</a:t>
            </a:r>
            <a:r>
              <a:rPr lang="hr-BA" sz="2000" dirty="0" smtClean="0">
                <a:solidFill>
                  <a:srgbClr val="0070C0"/>
                </a:solidFill>
              </a:rPr>
              <a:t> </a:t>
            </a:r>
            <a:r>
              <a:rPr lang="hr-BA" sz="2000" dirty="0" err="1" smtClean="0">
                <a:solidFill>
                  <a:srgbClr val="0070C0"/>
                </a:solidFill>
              </a:rPr>
              <a:t>subsequently</a:t>
            </a:r>
            <a:r>
              <a:rPr lang="hr-BA" sz="2000" dirty="0" smtClean="0">
                <a:solidFill>
                  <a:srgbClr val="0070C0"/>
                </a:solidFill>
              </a:rPr>
              <a:t> </a:t>
            </a:r>
          </a:p>
          <a:p>
            <a:pPr marL="0" lvl="1">
              <a:spcBef>
                <a:spcPts val="0"/>
              </a:spcBef>
            </a:pPr>
            <a:r>
              <a:rPr lang="hr-BA" sz="2000" dirty="0" err="1" smtClean="0">
                <a:solidFill>
                  <a:srgbClr val="7F7F7F"/>
                </a:solidFill>
              </a:rPr>
              <a:t>Grey</a:t>
            </a:r>
            <a:r>
              <a:rPr lang="hr-BA" sz="2000" dirty="0" smtClean="0">
                <a:solidFill>
                  <a:srgbClr val="0070C0"/>
                </a:solidFill>
              </a:rPr>
              <a:t> – test </a:t>
            </a:r>
            <a:r>
              <a:rPr lang="hr-BA" sz="2000" dirty="0" err="1" smtClean="0">
                <a:solidFill>
                  <a:srgbClr val="0070C0"/>
                </a:solidFill>
              </a:rPr>
              <a:t>was</a:t>
            </a:r>
            <a:r>
              <a:rPr lang="hr-BA" sz="2000" dirty="0" smtClean="0">
                <a:solidFill>
                  <a:srgbClr val="0070C0"/>
                </a:solidFill>
              </a:rPr>
              <a:t> </a:t>
            </a:r>
            <a:r>
              <a:rPr lang="hr-BA" sz="2000" dirty="0" err="1" smtClean="0">
                <a:solidFill>
                  <a:srgbClr val="0070C0"/>
                </a:solidFill>
              </a:rPr>
              <a:t>skipped</a:t>
            </a:r>
            <a:r>
              <a:rPr lang="hr-BA" sz="2000" dirty="0" smtClean="0">
                <a:solidFill>
                  <a:srgbClr val="0070C0"/>
                </a:solidFill>
              </a:rPr>
              <a:t> </a:t>
            </a:r>
            <a:r>
              <a:rPr lang="hr-BA" sz="2000" dirty="0" err="1" smtClean="0">
                <a:solidFill>
                  <a:srgbClr val="0070C0"/>
                </a:solidFill>
              </a:rPr>
              <a:t>due</a:t>
            </a:r>
            <a:r>
              <a:rPr lang="hr-BA" sz="2000" dirty="0" smtClean="0">
                <a:solidFill>
                  <a:srgbClr val="0070C0"/>
                </a:solidFill>
              </a:rPr>
              <a:t> to </a:t>
            </a:r>
            <a:r>
              <a:rPr lang="hr-BA" sz="2000" dirty="0" err="1" smtClean="0">
                <a:solidFill>
                  <a:srgbClr val="0070C0"/>
                </a:solidFill>
              </a:rPr>
              <a:t>unavailable</a:t>
            </a:r>
            <a:r>
              <a:rPr lang="hr-BA" sz="2000" dirty="0" smtClean="0">
                <a:solidFill>
                  <a:srgbClr val="0070C0"/>
                </a:solidFill>
              </a:rPr>
              <a:t> data</a:t>
            </a:r>
          </a:p>
        </p:txBody>
      </p:sp>
      <p:grpSp>
        <p:nvGrpSpPr>
          <p:cNvPr id="3" name="Group 2"/>
          <p:cNvGrpSpPr/>
          <p:nvPr/>
        </p:nvGrpSpPr>
        <p:grpSpPr>
          <a:xfrm>
            <a:off x="3932808" y="1145219"/>
            <a:ext cx="5211192" cy="4609412"/>
            <a:chOff x="3264193" y="1088566"/>
            <a:chExt cx="5722723" cy="4678178"/>
          </a:xfrm>
        </p:grpSpPr>
        <p:pic>
          <p:nvPicPr>
            <p:cNvPr id="2" name="Picture 1"/>
            <p:cNvPicPr>
              <a:picLocks noChangeAspect="1"/>
            </p:cNvPicPr>
            <p:nvPr/>
          </p:nvPicPr>
          <p:blipFill>
            <a:blip r:embed="rId5"/>
            <a:stretch>
              <a:fillRect/>
            </a:stretch>
          </p:blipFill>
          <p:spPr>
            <a:xfrm>
              <a:off x="3264193" y="1088566"/>
              <a:ext cx="5722723" cy="4678178"/>
            </a:xfrm>
            <a:prstGeom prst="rect">
              <a:avLst/>
            </a:prstGeom>
          </p:spPr>
        </p:pic>
        <p:sp>
          <p:nvSpPr>
            <p:cNvPr id="14" name="Oval 13"/>
            <p:cNvSpPr/>
            <p:nvPr/>
          </p:nvSpPr>
          <p:spPr>
            <a:xfrm>
              <a:off x="3994544" y="3595456"/>
              <a:ext cx="3436066" cy="1136342"/>
            </a:xfrm>
            <a:prstGeom prst="ellipse">
              <a:avLst/>
            </a:prstGeom>
            <a:noFill/>
            <a:ln>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r-BA"/>
            </a:p>
          </p:txBody>
        </p:sp>
      </p:gr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8"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3512523973"/>
      </p:ext>
    </p:extLst>
  </p:cSld>
  <p:clrMapOvr>
    <a:masterClrMapping/>
  </p:clrMapOvr>
  <p:transition spd="med">
    <p:fade thruBlk="1"/>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14.6 EIONET – CENTRAL DATA REPOSITORY</a:t>
            </a:r>
          </a:p>
        </p:txBody>
      </p:sp>
      <p:sp>
        <p:nvSpPr>
          <p:cNvPr id="9" name="Content Placeholder 8"/>
          <p:cNvSpPr>
            <a:spLocks/>
          </p:cNvSpPr>
          <p:nvPr/>
        </p:nvSpPr>
        <p:spPr bwMode="auto">
          <a:xfrm>
            <a:off x="186763" y="5555120"/>
            <a:ext cx="8246018" cy="691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pl-PL" sz="2000" dirty="0" smtClean="0">
                <a:solidFill>
                  <a:srgbClr val="0070C0"/>
                </a:solidFill>
                <a:hlinkClick r:id="rId2"/>
              </a:rPr>
              <a:t>http</a:t>
            </a:r>
            <a:r>
              <a:rPr lang="pl-PL" sz="2000" dirty="0">
                <a:solidFill>
                  <a:srgbClr val="0070C0"/>
                </a:solidFill>
                <a:hlinkClick r:id="rId2"/>
              </a:rPr>
              <a:t>://</a:t>
            </a:r>
            <a:r>
              <a:rPr lang="pl-PL" sz="2000" dirty="0" smtClean="0">
                <a:solidFill>
                  <a:srgbClr val="0070C0"/>
                </a:solidFill>
                <a:hlinkClick r:id="rId2"/>
              </a:rPr>
              <a:t>cdr.eionet.europa.eu/hr/eu/aqd/g/envwcubcw/feedback1506515723</a:t>
            </a:r>
            <a:endParaRPr lang="pl-PL" sz="2000" dirty="0" smtClean="0">
              <a:solidFill>
                <a:srgbClr val="0070C0"/>
              </a:solidFill>
            </a:endParaRPr>
          </a:p>
          <a:p>
            <a:pPr marL="0" lvl="1">
              <a:spcBef>
                <a:spcPts val="0"/>
              </a:spcBef>
            </a:pPr>
            <a:r>
              <a:rPr lang="hr-BA" sz="2000" dirty="0">
                <a:solidFill>
                  <a:srgbClr val="0070C0"/>
                </a:solidFill>
                <a:hlinkClick r:id="rId3"/>
              </a:rPr>
              <a:t>http://</a:t>
            </a:r>
            <a:r>
              <a:rPr lang="hr-BA" sz="2000" dirty="0" smtClean="0">
                <a:solidFill>
                  <a:srgbClr val="0070C0"/>
                </a:solidFill>
                <a:hlinkClick r:id="rId3"/>
              </a:rPr>
              <a:t>cdr.eionet.europa.eu/hr/eu/aqd/g/envwcubcw/feedbackTA</a:t>
            </a: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13" name="Picture 12"/>
          <p:cNvPicPr>
            <a:picLocks noChangeAspect="1"/>
          </p:cNvPicPr>
          <p:nvPr/>
        </p:nvPicPr>
        <p:blipFill>
          <a:blip r:embed="rId6"/>
          <a:stretch>
            <a:fillRect/>
          </a:stretch>
        </p:blipFill>
        <p:spPr>
          <a:xfrm>
            <a:off x="342065" y="2213616"/>
            <a:ext cx="5181325" cy="3253390"/>
          </a:xfrm>
          <a:prstGeom prst="rect">
            <a:avLst/>
          </a:prstGeom>
        </p:spPr>
      </p:pic>
      <p:pic>
        <p:nvPicPr>
          <p:cNvPr id="14" name="Picture 13"/>
          <p:cNvPicPr>
            <a:picLocks noChangeAspect="1"/>
          </p:cNvPicPr>
          <p:nvPr/>
        </p:nvPicPr>
        <p:blipFill>
          <a:blip r:embed="rId7"/>
          <a:stretch>
            <a:fillRect/>
          </a:stretch>
        </p:blipFill>
        <p:spPr>
          <a:xfrm>
            <a:off x="3461631" y="2099780"/>
            <a:ext cx="5002058" cy="3455340"/>
          </a:xfrm>
          <a:prstGeom prst="rect">
            <a:avLst/>
          </a:prstGeom>
        </p:spPr>
      </p:pic>
      <p:sp>
        <p:nvSpPr>
          <p:cNvPr id="15" name="Content Placeholder 8"/>
          <p:cNvSpPr>
            <a:spLocks/>
          </p:cNvSpPr>
          <p:nvPr/>
        </p:nvSpPr>
        <p:spPr bwMode="auto">
          <a:xfrm>
            <a:off x="115410" y="1295399"/>
            <a:ext cx="8842160" cy="784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a:spcBef>
                <a:spcPts val="0"/>
              </a:spcBef>
            </a:pPr>
            <a:r>
              <a:rPr lang="hr-HR" sz="2000" dirty="0" err="1" smtClean="0">
                <a:solidFill>
                  <a:srgbClr val="0070C0"/>
                </a:solidFill>
              </a:rPr>
              <a:t>Feedback</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hr-HR" sz="2000" dirty="0" err="1" smtClean="0">
                <a:solidFill>
                  <a:srgbClr val="0070C0"/>
                </a:solidFill>
              </a:rPr>
              <a:t>receipt</a:t>
            </a:r>
            <a:r>
              <a:rPr lang="hr-HR" sz="2000" dirty="0" smtClean="0">
                <a:solidFill>
                  <a:srgbClr val="0070C0"/>
                </a:solidFill>
              </a:rPr>
              <a:t> </a:t>
            </a:r>
            <a:r>
              <a:rPr lang="hr-HR" sz="2000" dirty="0" err="1" smtClean="0">
                <a:solidFill>
                  <a:srgbClr val="0070C0"/>
                </a:solidFill>
              </a:rPr>
              <a:t>confirmation</a:t>
            </a:r>
            <a:r>
              <a:rPr lang="hr-HR" sz="2000" dirty="0" smtClean="0">
                <a:solidFill>
                  <a:srgbClr val="0070C0"/>
                </a:solidFill>
              </a:rPr>
              <a:t> </a:t>
            </a:r>
            <a:r>
              <a:rPr lang="hr-HR" sz="2000" dirty="0" err="1" smtClean="0">
                <a:solidFill>
                  <a:srgbClr val="0070C0"/>
                </a:solidFill>
              </a:rPr>
              <a:t>and</a:t>
            </a:r>
            <a:r>
              <a:rPr lang="hr-HR" sz="2000" dirty="0" smtClean="0">
                <a:solidFill>
                  <a:srgbClr val="0070C0"/>
                </a:solidFill>
              </a:rPr>
              <a:t> </a:t>
            </a:r>
            <a:r>
              <a:rPr lang="hr-HR" sz="2000" dirty="0" err="1" smtClean="0">
                <a:solidFill>
                  <a:srgbClr val="0070C0"/>
                </a:solidFill>
              </a:rPr>
              <a:t>confirmation</a:t>
            </a:r>
            <a:r>
              <a:rPr lang="hr-HR" sz="2000" dirty="0" smtClean="0">
                <a:solidFill>
                  <a:srgbClr val="0070C0"/>
                </a:solidFill>
              </a:rPr>
              <a:t> </a:t>
            </a:r>
            <a:r>
              <a:rPr lang="en-US" sz="2000" dirty="0" smtClean="0">
                <a:solidFill>
                  <a:srgbClr val="0070C0"/>
                </a:solidFill>
              </a:rPr>
              <a:t>that </a:t>
            </a:r>
            <a:r>
              <a:rPr lang="en-US" sz="2000" dirty="0">
                <a:solidFill>
                  <a:srgbClr val="0070C0"/>
                </a:solidFill>
              </a:rPr>
              <a:t>the file is technically accepted is obtained only after the .xml file </a:t>
            </a:r>
            <a:r>
              <a:rPr lang="hr-HR" sz="2000" dirty="0" err="1" smtClean="0">
                <a:solidFill>
                  <a:srgbClr val="0070C0"/>
                </a:solidFill>
              </a:rPr>
              <a:t>has</a:t>
            </a:r>
            <a:r>
              <a:rPr lang="hr-HR" sz="2000" dirty="0" smtClean="0">
                <a:solidFill>
                  <a:srgbClr val="0070C0"/>
                </a:solidFill>
              </a:rPr>
              <a:t> </a:t>
            </a:r>
            <a:r>
              <a:rPr lang="hr-HR" sz="2000" dirty="0" err="1" smtClean="0">
                <a:solidFill>
                  <a:srgbClr val="0070C0"/>
                </a:solidFill>
              </a:rPr>
              <a:t>passed</a:t>
            </a:r>
            <a:r>
              <a:rPr lang="hr-HR" sz="2000" dirty="0" smtClean="0">
                <a:solidFill>
                  <a:srgbClr val="0070C0"/>
                </a:solidFill>
              </a:rPr>
              <a:t> </a:t>
            </a:r>
            <a:r>
              <a:rPr lang="en-US" sz="2000" dirty="0" smtClean="0">
                <a:solidFill>
                  <a:srgbClr val="0070C0"/>
                </a:solidFill>
              </a:rPr>
              <a:t>all </a:t>
            </a:r>
            <a:r>
              <a:rPr lang="en-US" sz="2000" dirty="0">
                <a:solidFill>
                  <a:srgbClr val="0070C0"/>
                </a:solidFill>
              </a:rPr>
              <a:t>QA </a:t>
            </a:r>
            <a:r>
              <a:rPr lang="en-US" sz="2000" dirty="0" smtClean="0">
                <a:solidFill>
                  <a:srgbClr val="0070C0"/>
                </a:solidFill>
              </a:rPr>
              <a:t>checks</a:t>
            </a:r>
            <a:endParaRPr lang="pl-PL" sz="2000" dirty="0" smtClean="0">
              <a:solidFill>
                <a:srgbClr val="0070C0"/>
              </a:solidFill>
            </a:endParaRPr>
          </a:p>
        </p:txBody>
      </p:sp>
      <p:grpSp>
        <p:nvGrpSpPr>
          <p:cNvPr id="16" name="Group 3"/>
          <p:cNvGrpSpPr>
            <a:grpSpLocks noChangeAspect="1"/>
          </p:cNvGrpSpPr>
          <p:nvPr/>
        </p:nvGrpSpPr>
        <p:grpSpPr bwMode="auto">
          <a:xfrm>
            <a:off x="442354" y="6362429"/>
            <a:ext cx="4500798" cy="411137"/>
            <a:chOff x="14858" y="6031800"/>
            <a:chExt cx="7310482" cy="703818"/>
          </a:xfrm>
        </p:grpSpPr>
        <p:pic>
          <p:nvPicPr>
            <p:cNvPr id="17"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ectangle 17"/>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9"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3188042454"/>
      </p:ext>
    </p:extLst>
  </p:cSld>
  <p:clrMapOvr>
    <a:masterClrMapping/>
  </p:clrMapOvr>
  <p:transition spd="med">
    <p:fade thruBlk="1"/>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14.1 </a:t>
            </a:r>
            <a:r>
              <a:rPr lang="en-US" sz="2800" b="1" dirty="0">
                <a:solidFill>
                  <a:schemeClr val="tx2"/>
                </a:solidFill>
                <a:effectLst>
                  <a:glow>
                    <a:srgbClr val="7F7F7F">
                      <a:alpha val="35000"/>
                    </a:srgbClr>
                  </a:glow>
                </a:effectLst>
              </a:rPr>
              <a:t>REPORTING TO EC AND EEA – GENERAL OBLIGATIONS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150919" y="1533545"/>
            <a:ext cx="8859915"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spcBef>
                <a:spcPct val="20000"/>
              </a:spcBef>
            </a:pPr>
            <a:r>
              <a:rPr lang="pl-PL" sz="2400" b="1" dirty="0" smtClean="0">
                <a:solidFill>
                  <a:srgbClr val="1F497D"/>
                </a:solidFill>
              </a:rPr>
              <a:t>Data to be submitted to EC/EEA are:</a:t>
            </a:r>
            <a:endParaRPr lang="pl-PL" sz="2000" dirty="0" smtClean="0">
              <a:solidFill>
                <a:srgbClr val="0070C0"/>
              </a:solidFill>
            </a:endParaRPr>
          </a:p>
          <a:p>
            <a:pPr marL="342900" lvl="0" indent="-342900">
              <a:spcBef>
                <a:spcPct val="20000"/>
              </a:spcBef>
              <a:buFont typeface="Arial" charset="0"/>
              <a:buChar char="•"/>
            </a:pPr>
            <a:r>
              <a:rPr lang="pl-PL" sz="2400" b="1" u="sng" dirty="0" smtClean="0">
                <a:solidFill>
                  <a:srgbClr val="1F497D"/>
                </a:solidFill>
              </a:rPr>
              <a:t>Preliminary data</a:t>
            </a:r>
            <a:endParaRPr lang="pl-PL" sz="2000" b="1" u="sng" dirty="0">
              <a:solidFill>
                <a:srgbClr val="0070C0"/>
              </a:solidFill>
            </a:endParaRPr>
          </a:p>
          <a:p>
            <a:pPr marL="742950" lvl="1" indent="-285750">
              <a:spcBef>
                <a:spcPct val="20000"/>
              </a:spcBef>
              <a:buFont typeface="Arial" charset="0"/>
              <a:buChar char="–"/>
            </a:pPr>
            <a:r>
              <a:rPr lang="en-US" sz="2000" b="1" dirty="0">
                <a:solidFill>
                  <a:srgbClr val="0070C0"/>
                </a:solidFill>
              </a:rPr>
              <a:t>Preliminary data on zones and agglomerations (Preliminary B) </a:t>
            </a:r>
            <a:r>
              <a:rPr lang="en-US" sz="2000" b="1" dirty="0" smtClean="0">
                <a:solidFill>
                  <a:srgbClr val="0070C0"/>
                </a:solidFill>
              </a:rPr>
              <a:t>– </a:t>
            </a:r>
            <a:r>
              <a:rPr lang="hr-HR" sz="2000" dirty="0" err="1" smtClean="0">
                <a:solidFill>
                  <a:srgbClr val="0070C0"/>
                </a:solidFill>
              </a:rPr>
              <a:t>those</a:t>
            </a:r>
            <a:r>
              <a:rPr lang="hr-HR" sz="2000" dirty="0" smtClean="0">
                <a:solidFill>
                  <a:srgbClr val="0070C0"/>
                </a:solidFill>
              </a:rPr>
              <a:t> are </a:t>
            </a:r>
            <a:r>
              <a:rPr lang="hr-HR" sz="2000" dirty="0" err="1" smtClean="0">
                <a:solidFill>
                  <a:srgbClr val="0070C0"/>
                </a:solidFill>
              </a:rPr>
              <a:t>the</a:t>
            </a:r>
            <a:r>
              <a:rPr lang="hr-HR" sz="2000" dirty="0" smtClean="0">
                <a:solidFill>
                  <a:srgbClr val="0070C0"/>
                </a:solidFill>
              </a:rPr>
              <a:t> </a:t>
            </a:r>
            <a:r>
              <a:rPr lang="en-US" sz="2000" dirty="0" smtClean="0">
                <a:solidFill>
                  <a:srgbClr val="0070C0"/>
                </a:solidFill>
              </a:rPr>
              <a:t>data on </a:t>
            </a:r>
            <a:r>
              <a:rPr lang="hr-HR" sz="2000" dirty="0" err="1" smtClean="0">
                <a:solidFill>
                  <a:srgbClr val="0070C0"/>
                </a:solidFill>
              </a:rPr>
              <a:t>limits</a:t>
            </a:r>
            <a:r>
              <a:rPr lang="en-US" sz="2000" dirty="0" smtClean="0">
                <a:solidFill>
                  <a:srgbClr val="0070C0"/>
                </a:solidFill>
              </a:rPr>
              <a:t> </a:t>
            </a:r>
            <a:r>
              <a:rPr lang="en-US" sz="2000" dirty="0">
                <a:solidFill>
                  <a:srgbClr val="0070C0"/>
                </a:solidFill>
              </a:rPr>
              <a:t>and types of zones and agglomerations </a:t>
            </a:r>
            <a:r>
              <a:rPr lang="hr-HR" sz="2000" dirty="0" err="1" smtClean="0">
                <a:solidFill>
                  <a:srgbClr val="0070C0"/>
                </a:solidFill>
              </a:rPr>
              <a:t>that</a:t>
            </a:r>
            <a:r>
              <a:rPr lang="hr-HR" sz="2000" dirty="0" smtClean="0">
                <a:solidFill>
                  <a:srgbClr val="0070C0"/>
                </a:solidFill>
              </a:rPr>
              <a:t> </a:t>
            </a:r>
            <a:r>
              <a:rPr lang="hr-HR" sz="2000" dirty="0" err="1" smtClean="0">
                <a:solidFill>
                  <a:srgbClr val="0070C0"/>
                </a:solidFill>
              </a:rPr>
              <a:t>have</a:t>
            </a:r>
            <a:r>
              <a:rPr lang="hr-HR" sz="2000" dirty="0" smtClean="0">
                <a:solidFill>
                  <a:srgbClr val="0070C0"/>
                </a:solidFill>
              </a:rPr>
              <a:t> </a:t>
            </a:r>
            <a:r>
              <a:rPr lang="hr-HR" sz="2000" dirty="0" err="1" smtClean="0">
                <a:solidFill>
                  <a:srgbClr val="0070C0"/>
                </a:solidFill>
              </a:rPr>
              <a:t>been</a:t>
            </a:r>
            <a:r>
              <a:rPr lang="hr-HR" sz="2000" dirty="0" smtClean="0">
                <a:solidFill>
                  <a:srgbClr val="0070C0"/>
                </a:solidFill>
              </a:rPr>
              <a:t> </a:t>
            </a:r>
            <a:r>
              <a:rPr lang="en-US" sz="2000" dirty="0" smtClean="0">
                <a:solidFill>
                  <a:srgbClr val="0070C0"/>
                </a:solidFill>
              </a:rPr>
              <a:t>established </a:t>
            </a:r>
            <a:r>
              <a:rPr lang="en-US" sz="2000" dirty="0">
                <a:solidFill>
                  <a:srgbClr val="0070C0"/>
                </a:solidFill>
              </a:rPr>
              <a:t>and in which the air quality assessment and management will be carried out in the following calendar year - shall be submitted no later than </a:t>
            </a:r>
            <a:r>
              <a:rPr lang="en-US" sz="2000" b="1" dirty="0">
                <a:solidFill>
                  <a:srgbClr val="0070C0"/>
                </a:solidFill>
              </a:rPr>
              <a:t>31 December each year for the next calendar year</a:t>
            </a:r>
            <a:endParaRPr lang="pl-PL" sz="2000" b="1" dirty="0" smtClean="0">
              <a:solidFill>
                <a:srgbClr val="0070C0"/>
              </a:solidFill>
            </a:endParaRPr>
          </a:p>
          <a:p>
            <a:pPr marL="742950" lvl="1" indent="-285750">
              <a:spcBef>
                <a:spcPct val="20000"/>
              </a:spcBef>
              <a:buFont typeface="Arial" charset="0"/>
              <a:buChar char="–"/>
            </a:pPr>
            <a:r>
              <a:rPr lang="en-US" sz="2000" b="1" dirty="0" smtClean="0">
                <a:solidFill>
                  <a:srgbClr val="0070C0"/>
                </a:solidFill>
              </a:rPr>
              <a:t>Preliminary Da</a:t>
            </a:r>
            <a:r>
              <a:rPr lang="hr-HR" sz="2000" b="1" dirty="0" smtClean="0">
                <a:solidFill>
                  <a:srgbClr val="0070C0"/>
                </a:solidFill>
              </a:rPr>
              <a:t>t</a:t>
            </a:r>
            <a:r>
              <a:rPr lang="en-US" sz="2000" b="1" dirty="0" smtClean="0">
                <a:solidFill>
                  <a:srgbClr val="0070C0"/>
                </a:solidFill>
              </a:rPr>
              <a:t>a</a:t>
            </a:r>
            <a:r>
              <a:rPr lang="hr-HR" sz="2000" b="1" dirty="0" smtClean="0">
                <a:solidFill>
                  <a:srgbClr val="0070C0"/>
                </a:solidFill>
              </a:rPr>
              <a:t> on </a:t>
            </a:r>
            <a:r>
              <a:rPr lang="hr-HR" sz="2000" b="1" dirty="0" err="1" smtClean="0">
                <a:solidFill>
                  <a:srgbClr val="0070C0"/>
                </a:solidFill>
              </a:rPr>
              <a:t>Assessment</a:t>
            </a:r>
            <a:r>
              <a:rPr lang="en-US" sz="2000" b="1" dirty="0" smtClean="0">
                <a:solidFill>
                  <a:srgbClr val="0070C0"/>
                </a:solidFill>
              </a:rPr>
              <a:t> </a:t>
            </a:r>
            <a:r>
              <a:rPr lang="en-US" sz="2000" b="1" dirty="0">
                <a:solidFill>
                  <a:srgbClr val="0070C0"/>
                </a:solidFill>
              </a:rPr>
              <a:t>System (Preliminary C) </a:t>
            </a:r>
            <a:r>
              <a:rPr lang="en-US" sz="2000" b="1" dirty="0" smtClean="0">
                <a:solidFill>
                  <a:srgbClr val="0070C0"/>
                </a:solidFill>
              </a:rPr>
              <a:t>– </a:t>
            </a:r>
            <a:r>
              <a:rPr lang="en-US" sz="2000" dirty="0" err="1" smtClean="0">
                <a:solidFill>
                  <a:srgbClr val="0070C0"/>
                </a:solidFill>
              </a:rPr>
              <a:t>th</a:t>
            </a:r>
            <a:r>
              <a:rPr lang="hr-HR" sz="2000" dirty="0" smtClean="0">
                <a:solidFill>
                  <a:srgbClr val="0070C0"/>
                </a:solidFill>
              </a:rPr>
              <a:t>ose are</a:t>
            </a:r>
            <a:r>
              <a:rPr lang="en-US" sz="2000" dirty="0" smtClean="0">
                <a:solidFill>
                  <a:srgbClr val="0070C0"/>
                </a:solidFill>
              </a:rPr>
              <a:t> the </a:t>
            </a:r>
            <a:r>
              <a:rPr lang="en-US" sz="2000" dirty="0">
                <a:solidFill>
                  <a:srgbClr val="0070C0"/>
                </a:solidFill>
              </a:rPr>
              <a:t>data on the expected levels of pollution in relation to the upper and lower thresholds and how the air quality will be monitored in the next calendar year for each pollutant within </a:t>
            </a:r>
            <a:r>
              <a:rPr lang="hr-HR" sz="2000" dirty="0" smtClean="0">
                <a:solidFill>
                  <a:srgbClr val="0070C0"/>
                </a:solidFill>
              </a:rPr>
              <a:t>a </a:t>
            </a:r>
            <a:r>
              <a:rPr lang="en-US" sz="2000" dirty="0" smtClean="0">
                <a:solidFill>
                  <a:srgbClr val="0070C0"/>
                </a:solidFill>
              </a:rPr>
              <a:t>zone </a:t>
            </a:r>
            <a:r>
              <a:rPr lang="en-US" sz="2000" dirty="0">
                <a:solidFill>
                  <a:srgbClr val="0070C0"/>
                </a:solidFill>
              </a:rPr>
              <a:t>and agglomeration - shall be delivered no later than </a:t>
            </a:r>
            <a:r>
              <a:rPr lang="en-US" sz="2000" b="1" dirty="0">
                <a:solidFill>
                  <a:srgbClr val="0070C0"/>
                </a:solidFill>
              </a:rPr>
              <a:t>31 December each year for the following calendar year</a:t>
            </a:r>
            <a:endParaRPr lang="pl-PL" sz="2000" b="1" dirty="0" smtClean="0">
              <a:solidFill>
                <a:srgbClr val="0070C0"/>
              </a:solidFill>
            </a:endParaRPr>
          </a:p>
          <a:p>
            <a:pPr lvl="1">
              <a:spcBef>
                <a:spcPct val="20000"/>
              </a:spcBef>
            </a:pPr>
            <a:endParaRPr lang="pl-PL" sz="2000" b="1" dirty="0">
              <a:solidFill>
                <a:srgbClr val="0070C0"/>
              </a:solidFill>
            </a:endParaRPr>
          </a:p>
          <a:p>
            <a:pPr lvl="1">
              <a:spcBef>
                <a:spcPct val="20000"/>
              </a:spcBef>
            </a:pPr>
            <a:endParaRPr lang="pl-PL"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645886178"/>
      </p:ext>
    </p:extLst>
  </p:cSld>
  <p:clrMapOvr>
    <a:masterClrMapping/>
  </p:clrMapOvr>
  <p:transition spd="med">
    <p:fade thruBlk="1"/>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457200" y="2581275"/>
            <a:ext cx="8229600" cy="1143000"/>
          </a:xfrm>
        </p:spPr>
        <p:txBody>
          <a:bodyPr/>
          <a:lstStyle/>
          <a:p>
            <a:pPr eaLnBrk="1" hangingPunct="1"/>
            <a:r>
              <a:rPr lang="hr-HR" sz="3600" b="1" dirty="0" smtClean="0">
                <a:solidFill>
                  <a:schemeClr val="tx2"/>
                </a:solidFill>
                <a:effectLst>
                  <a:glow rad="228600">
                    <a:schemeClr val="bg1">
                      <a:lumMod val="50000"/>
                      <a:alpha val="20000"/>
                    </a:schemeClr>
                  </a:glow>
                </a:effectLst>
              </a:rPr>
              <a:t>THANK YOU FOR YOUR ATTENTION</a:t>
            </a:r>
          </a:p>
        </p:txBody>
      </p:sp>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2525" y="882831"/>
            <a:ext cx="5463568" cy="664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8" descr="Znak_1024x76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38367"/>
            <a:ext cx="11557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23557" y="738367"/>
            <a:ext cx="1361625" cy="963029"/>
          </a:xfrm>
          <a:prstGeom prst="rect">
            <a:avLst/>
          </a:prstGeom>
        </p:spPr>
      </p:pic>
      <p:sp>
        <p:nvSpPr>
          <p:cNvPr id="8" name="Content Placeholder 8"/>
          <p:cNvSpPr>
            <a:spLocks/>
          </p:cNvSpPr>
          <p:nvPr/>
        </p:nvSpPr>
        <p:spPr bwMode="auto">
          <a:xfrm>
            <a:off x="324464" y="4387645"/>
            <a:ext cx="8229601" cy="92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lgn="just">
              <a:spcBef>
                <a:spcPct val="20000"/>
              </a:spcBef>
            </a:pPr>
            <a:r>
              <a:rPr lang="en-US" sz="1600" b="1" i="1" u="sng" dirty="0">
                <a:solidFill>
                  <a:schemeClr val="tx2"/>
                </a:solidFill>
              </a:rPr>
              <a:t>Disclaimer:</a:t>
            </a:r>
            <a:r>
              <a:rPr lang="en-US" sz="1600" b="1" i="1" dirty="0">
                <a:solidFill>
                  <a:schemeClr val="tx2"/>
                </a:solidFill>
              </a:rPr>
              <a:t> The </a:t>
            </a:r>
            <a:r>
              <a:rPr lang="en-US" sz="1600" b="1" i="1" dirty="0" smtClean="0">
                <a:solidFill>
                  <a:schemeClr val="tx2"/>
                </a:solidFill>
              </a:rPr>
              <a:t>content</a:t>
            </a:r>
            <a:r>
              <a:rPr lang="hr-HR" sz="1600" b="1" i="1" dirty="0" smtClean="0">
                <a:solidFill>
                  <a:schemeClr val="tx2"/>
                </a:solidFill>
              </a:rPr>
              <a:t>s</a:t>
            </a:r>
            <a:r>
              <a:rPr lang="en-US" sz="1600" b="1" i="1" dirty="0" smtClean="0">
                <a:solidFill>
                  <a:schemeClr val="tx2"/>
                </a:solidFill>
              </a:rPr>
              <a:t> </a:t>
            </a:r>
            <a:r>
              <a:rPr lang="en-US" sz="1600" b="1" i="1" dirty="0">
                <a:solidFill>
                  <a:schemeClr val="tx2"/>
                </a:solidFill>
              </a:rPr>
              <a:t>of this </a:t>
            </a:r>
            <a:r>
              <a:rPr lang="en-US" sz="1600" b="1" i="1" dirty="0" smtClean="0">
                <a:solidFill>
                  <a:schemeClr val="tx2"/>
                </a:solidFill>
              </a:rPr>
              <a:t>publication</a:t>
            </a:r>
            <a:r>
              <a:rPr lang="hr-HR" sz="1600" b="1" i="1" dirty="0" smtClean="0">
                <a:solidFill>
                  <a:schemeClr val="tx2"/>
                </a:solidFill>
              </a:rPr>
              <a:t> are </a:t>
            </a:r>
            <a:r>
              <a:rPr lang="en-US" sz="1600" b="1" i="1" dirty="0" smtClean="0">
                <a:solidFill>
                  <a:schemeClr val="tx2"/>
                </a:solidFill>
              </a:rPr>
              <a:t>the</a:t>
            </a:r>
            <a:r>
              <a:rPr lang="hr-HR" sz="1600" b="1" i="1" dirty="0" smtClean="0">
                <a:solidFill>
                  <a:schemeClr val="tx2"/>
                </a:solidFill>
              </a:rPr>
              <a:t> sole </a:t>
            </a:r>
            <a:r>
              <a:rPr lang="en-US" sz="1600" b="1" i="1" dirty="0" smtClean="0">
                <a:solidFill>
                  <a:schemeClr val="tx2"/>
                </a:solidFill>
              </a:rPr>
              <a:t>responsibility </a:t>
            </a:r>
            <a:r>
              <a:rPr lang="en-US" sz="1600" b="1" i="1" dirty="0">
                <a:solidFill>
                  <a:schemeClr val="tx2"/>
                </a:solidFill>
              </a:rPr>
              <a:t>of EKONERG </a:t>
            </a:r>
            <a:r>
              <a:rPr lang="hr-HR" sz="1600" b="1" i="1" dirty="0" smtClean="0">
                <a:solidFill>
                  <a:schemeClr val="tx2"/>
                </a:solidFill>
              </a:rPr>
              <a:t>– </a:t>
            </a:r>
            <a:r>
              <a:rPr lang="en-US" sz="1600" b="1" i="1" dirty="0" smtClean="0">
                <a:solidFill>
                  <a:schemeClr val="tx2"/>
                </a:solidFill>
              </a:rPr>
              <a:t>Energy</a:t>
            </a:r>
            <a:r>
              <a:rPr lang="hr-HR" sz="1600" b="1" i="1" dirty="0" smtClean="0">
                <a:solidFill>
                  <a:schemeClr val="tx2"/>
                </a:solidFill>
              </a:rPr>
              <a:t> </a:t>
            </a:r>
            <a:r>
              <a:rPr lang="en-US" sz="1600" b="1" i="1" dirty="0" smtClean="0">
                <a:solidFill>
                  <a:schemeClr val="tx2"/>
                </a:solidFill>
              </a:rPr>
              <a:t>Research </a:t>
            </a:r>
            <a:r>
              <a:rPr lang="en-US" sz="1600" b="1" i="1" dirty="0">
                <a:solidFill>
                  <a:schemeClr val="tx2"/>
                </a:solidFill>
              </a:rPr>
              <a:t>and </a:t>
            </a:r>
            <a:r>
              <a:rPr lang="en-US" sz="1600" b="1" i="1" dirty="0" smtClean="0">
                <a:solidFill>
                  <a:schemeClr val="tx2"/>
                </a:solidFill>
              </a:rPr>
              <a:t>Environmental</a:t>
            </a:r>
            <a:r>
              <a:rPr lang="hr-HR" sz="1600" b="1" i="1" dirty="0" smtClean="0">
                <a:solidFill>
                  <a:schemeClr val="tx2"/>
                </a:solidFill>
              </a:rPr>
              <a:t> </a:t>
            </a:r>
            <a:r>
              <a:rPr lang="en-US" sz="1600" b="1" i="1" dirty="0" smtClean="0">
                <a:solidFill>
                  <a:schemeClr val="tx2"/>
                </a:solidFill>
              </a:rPr>
              <a:t>Protection</a:t>
            </a:r>
            <a:r>
              <a:rPr lang="hr-HR" sz="1600" b="1" i="1" dirty="0" smtClean="0">
                <a:solidFill>
                  <a:schemeClr val="tx2"/>
                </a:solidFill>
              </a:rPr>
              <a:t> Institute</a:t>
            </a:r>
            <a:r>
              <a:rPr lang="en-US" sz="1600" b="1" i="1" dirty="0" smtClean="0">
                <a:solidFill>
                  <a:schemeClr val="tx2"/>
                </a:solidFill>
              </a:rPr>
              <a:t>, </a:t>
            </a:r>
            <a:r>
              <a:rPr lang="en-US" sz="1600" b="1" i="1" dirty="0">
                <a:solidFill>
                  <a:schemeClr val="tx2"/>
                </a:solidFill>
              </a:rPr>
              <a:t>Ltd. </a:t>
            </a:r>
            <a:r>
              <a:rPr lang="en-US" sz="1600" b="1" i="1" dirty="0" smtClean="0">
                <a:solidFill>
                  <a:schemeClr val="tx2"/>
                </a:solidFill>
              </a:rPr>
              <a:t>and</a:t>
            </a:r>
            <a:r>
              <a:rPr lang="hr-HR" sz="1600" b="1" i="1" dirty="0" smtClean="0">
                <a:solidFill>
                  <a:schemeClr val="tx2"/>
                </a:solidFill>
              </a:rPr>
              <a:t> </a:t>
            </a:r>
            <a:r>
              <a:rPr lang="en-US" sz="1600" b="1" i="1" dirty="0" smtClean="0">
                <a:solidFill>
                  <a:schemeClr val="tx2"/>
                </a:solidFill>
              </a:rPr>
              <a:t>can in</a:t>
            </a:r>
            <a:r>
              <a:rPr lang="hr-HR" sz="1600" b="1" i="1" dirty="0" smtClean="0">
                <a:solidFill>
                  <a:schemeClr val="tx2"/>
                </a:solidFill>
              </a:rPr>
              <a:t> no </a:t>
            </a:r>
            <a:r>
              <a:rPr lang="en-US" sz="1600" b="1" i="1" dirty="0" smtClean="0">
                <a:solidFill>
                  <a:schemeClr val="tx2"/>
                </a:solidFill>
              </a:rPr>
              <a:t>way be taken </a:t>
            </a:r>
            <a:r>
              <a:rPr lang="hr-HR" sz="1600" b="1" i="1" dirty="0" smtClean="0">
                <a:solidFill>
                  <a:schemeClr val="tx2"/>
                </a:solidFill>
              </a:rPr>
              <a:t>t</a:t>
            </a:r>
            <a:r>
              <a:rPr lang="en-US" sz="1600" b="1" i="1" dirty="0" smtClean="0">
                <a:solidFill>
                  <a:schemeClr val="tx2"/>
                </a:solidFill>
              </a:rPr>
              <a:t>o reflect the </a:t>
            </a:r>
            <a:r>
              <a:rPr lang="en-US" sz="1600" b="1" i="1" dirty="0">
                <a:solidFill>
                  <a:schemeClr val="tx2"/>
                </a:solidFill>
              </a:rPr>
              <a:t>views of the European Union</a:t>
            </a:r>
            <a:endParaRPr lang="hr-HR" sz="1600" b="1" i="1" dirty="0">
              <a:solidFill>
                <a:schemeClr val="tx2"/>
              </a:solidFill>
            </a:endParaRPr>
          </a:p>
        </p:txBody>
      </p:sp>
      <p:sp>
        <p:nvSpPr>
          <p:cNvPr id="16" name="Podnaslov 2"/>
          <p:cNvSpPr txBox="1">
            <a:spLocks/>
          </p:cNvSpPr>
          <p:nvPr/>
        </p:nvSpPr>
        <p:spPr>
          <a:xfrm>
            <a:off x="3421626" y="6263557"/>
            <a:ext cx="2448231" cy="290947"/>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000" dirty="0">
                <a:solidFill>
                  <a:schemeClr val="accent1">
                    <a:lumMod val="50000"/>
                  </a:schemeClr>
                </a:solidFill>
              </a:rPr>
              <a:t>This project is funded by the European Union</a:t>
            </a:r>
            <a:endParaRPr lang="en-GB" sz="1000" dirty="0">
              <a:solidFill>
                <a:schemeClr val="accent1">
                  <a:lumMod val="50000"/>
                </a:schemeClr>
              </a:solidFill>
            </a:endParaRPr>
          </a:p>
        </p:txBody>
      </p:sp>
      <p:pic>
        <p:nvPicPr>
          <p:cNvPr id="17" name="Slika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25359" y="5557402"/>
            <a:ext cx="857019" cy="618958"/>
          </a:xfrm>
          <a:prstGeom prst="rect">
            <a:avLst/>
          </a:prstGeom>
        </p:spPr>
      </p:pic>
      <p:sp>
        <p:nvSpPr>
          <p:cNvPr id="19" name="Rectangle 18"/>
          <p:cNvSpPr/>
          <p:nvPr/>
        </p:nvSpPr>
        <p:spPr bwMode="auto">
          <a:xfrm>
            <a:off x="3049588" y="920931"/>
            <a:ext cx="3332964" cy="276999"/>
          </a:xfrm>
          <a:prstGeom prst="rect">
            <a:avLst/>
          </a:prstGeom>
        </p:spPr>
        <p:txBody>
          <a:bodyPr wrap="none">
            <a:spAutoFit/>
          </a:bodyPr>
          <a:lstStyle/>
          <a:p>
            <a:r>
              <a:rPr lang="en-US" sz="1200" dirty="0" smtClean="0">
                <a:solidFill>
                  <a:srgbClr val="7F7F7F"/>
                </a:solidFill>
                <a:latin typeface="Arial Narrow" panose="020B0606020202030204" pitchFamily="34" charset="0"/>
              </a:rPr>
              <a:t>Energy </a:t>
            </a:r>
            <a:r>
              <a:rPr lang="hr-HR" sz="1200" dirty="0" smtClean="0">
                <a:solidFill>
                  <a:srgbClr val="7F7F7F"/>
                </a:solidFill>
                <a:latin typeface="Arial Narrow" panose="020B0606020202030204" pitchFamily="34" charset="0"/>
              </a:rPr>
              <a:t>R</a:t>
            </a:r>
            <a:r>
              <a:rPr lang="en-US" sz="1200" dirty="0" err="1" smtClean="0">
                <a:solidFill>
                  <a:srgbClr val="7F7F7F"/>
                </a:solidFill>
                <a:latin typeface="Arial Narrow" panose="020B0606020202030204" pitchFamily="34" charset="0"/>
              </a:rPr>
              <a:t>esearch</a:t>
            </a:r>
            <a:r>
              <a:rPr lang="en-US" sz="1200" dirty="0" smtClean="0">
                <a:solidFill>
                  <a:srgbClr val="7F7F7F"/>
                </a:solidFill>
                <a:latin typeface="Arial Narrow" panose="020B0606020202030204" pitchFamily="34" charset="0"/>
              </a:rPr>
              <a:t> and Environmental Protection Institute</a:t>
            </a:r>
            <a:endParaRPr lang="en-US" sz="1200" dirty="0">
              <a:solidFill>
                <a:srgbClr val="7F7F7F"/>
              </a:solidFill>
              <a:latin typeface="Arial Narrow" pitchFamily="34" charset="0"/>
            </a:endParaRPr>
          </a:p>
        </p:txBody>
      </p:sp>
    </p:spTree>
    <p:extLst>
      <p:ext uri="{BB962C8B-B14F-4D97-AF65-F5344CB8AC3E}">
        <p14:creationId xmlns:p14="http://schemas.microsoft.com/office/powerpoint/2010/main" val="3395085849"/>
      </p:ext>
    </p:extLst>
  </p:cSld>
  <p:clrMapOvr>
    <a:masterClrMapping/>
  </p:clrMapOvr>
  <p:transition spd="med">
    <p:fade thruBlk="1"/>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35694</TotalTime>
  <Words>8873</Words>
  <Application>Microsoft Office PowerPoint</Application>
  <PresentationFormat>On-screen Show (4:3)</PresentationFormat>
  <Paragraphs>1023</Paragraphs>
  <Slides>90</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90</vt:i4>
      </vt:variant>
    </vt:vector>
  </HeadingPairs>
  <TitlesOfParts>
    <vt:vector size="97" baseType="lpstr">
      <vt:lpstr>Arial</vt:lpstr>
      <vt:lpstr>Arial Narrow</vt:lpstr>
      <vt:lpstr>Calibri</vt:lpstr>
      <vt:lpstr>Palatino Linotype</vt:lpstr>
      <vt:lpstr>Symbol</vt:lpstr>
      <vt:lpstr>Times New Roman</vt:lpstr>
      <vt:lpstr>Office Theme</vt:lpstr>
      <vt:lpstr>PowerPoint Presentation</vt:lpstr>
      <vt:lpstr>TOPIC 14: Delivering air quality data to EEA/EIONET</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14.1 REPORTING TO EC AND EEA – GENERAL OBLIGATIONS</vt:lpstr>
      <vt:lpstr> 14.2 EUROPEAN COMMISSION IMPLEMENTING DECISION 2011/850/EU (IPR)</vt:lpstr>
      <vt:lpstr> 14.2 EUROPEAN COMMISSION IMPLEMENTING DECISION 2011/850/EU (IPR)</vt:lpstr>
      <vt:lpstr> 14.2 EUROPEAN COMMISSION IMPLEMENTING DECISION 2011/850/EU (IPR)</vt:lpstr>
      <vt:lpstr> 14.2 EUROPEAN COMMISSION IMPLEMENTING DECISION 2011/850/EU (IPR)</vt:lpstr>
      <vt:lpstr> 14.3 PRELIMINARY DATA SUBMISSION</vt:lpstr>
      <vt:lpstr> 14.3 PRELIMINARY DATA SUBMISSION</vt:lpstr>
      <vt:lpstr> 14.3 PRELIMINARY DATA SUBMISSION</vt:lpstr>
      <vt:lpstr> 14.3 PRELIMINARY DATA SUBMISSION</vt:lpstr>
      <vt:lpstr> 14.3 PRELIMINARY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14.4 OFFICIAL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14.5 ACTION PLAN DATA SUBMISSION</vt:lpstr>
      <vt:lpstr> 14.6 EIONET – CENTRAL DATA REPOSITORY</vt:lpstr>
      <vt:lpstr> 14.6 EIONET – CENTRAL DATA REPOSITORY</vt:lpstr>
      <vt:lpstr> 14.6 EIONET – CENTRAL DATA REPOSITORY</vt:lpstr>
      <vt:lpstr> 14.6 EIONET – CENTRAL DATA REPOSITORY</vt:lpstr>
      <vt:lpstr> 14.6 EIONET – CENTRAL DATA REPOSITORY</vt:lpstr>
      <vt:lpstr> 14.6 EIONET – CENTRAL DATA REPOSITORY</vt:lpstr>
      <vt:lpstr> 14.6 EIONET – CENTRAL DATA REPOSITORY</vt:lpstr>
      <vt:lpstr> 14.6 EIONET – CENTRAL DATA REPOSITORY</vt:lpstr>
      <vt:lpstr> 14.6 EIONET – CENTRAL DATA REPOSITORY</vt:lpstr>
      <vt:lpstr> 14.6 EIONET – CENTRAL DATA REPOSITORY</vt:lpstr>
      <vt:lpstr> 14.6 EIONET – CENTRAL DATA REPOSITORY</vt:lpstr>
      <vt:lpstr> 14.6 EIONET – CENTRAL DATA REPOSITORY</vt:lpstr>
      <vt:lpstr> 14.6 EIONET – CENTRAL DATA REPOSITORY</vt:lpstr>
      <vt:lpstr> 14.6 EIONET – CENTRAL DATA REPOSITORY</vt:lpstr>
      <vt:lpstr>THANK YOU FOR YOUR ATTENTION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Berislav Markovic</dc:creator>
  <cp:lastModifiedBy>Idris Tonković</cp:lastModifiedBy>
  <cp:revision>1029</cp:revision>
  <cp:lastPrinted>2017-11-10T09:07:57Z</cp:lastPrinted>
  <dcterms:created xsi:type="dcterms:W3CDTF">2011-04-14T13:56:18Z</dcterms:created>
  <dcterms:modified xsi:type="dcterms:W3CDTF">2018-05-21T07:34:27Z</dcterms:modified>
</cp:coreProperties>
</file>

<file path=docProps/thumbnail.jpeg>
</file>